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7772400" cy="100584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/>
          <p:nvPr/>
        </p:nvGrpSpPr>
        <p:grpSpPr>
          <a:xfrm>
            <a:off x="-8640" y="-8640"/>
            <a:ext cx="9166680" cy="6872040"/>
            <a:chOff x="-8640" y="-8640"/>
            <a:chExt cx="9166680" cy="6872040"/>
          </a:xfrm>
        </p:grpSpPr>
        <p:sp>
          <p:nvSpPr>
            <p:cNvPr id="14" name="CustomShape 2"/>
            <p:cNvSpPr/>
            <p:nvPr/>
          </p:nvSpPr>
          <p:spPr>
            <a:xfrm>
              <a:off x="-8640" y="4013280"/>
              <a:ext cx="453960" cy="2850120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V="1">
              <a:off x="5130720" y="4175280"/>
              <a:ext cx="4022280" cy="2682720"/>
            </a:xfrm>
            <a:prstGeom prst="line">
              <a:avLst/>
            </a:prstGeom>
            <a:ln w="9360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Line 4"/>
            <p:cNvSpPr/>
            <p:nvPr/>
          </p:nvSpPr>
          <p:spPr>
            <a:xfrm>
              <a:off x="7042680" y="0"/>
              <a:ext cx="1218960" cy="6858000"/>
            </a:xfrm>
            <a:prstGeom prst="line">
              <a:avLst/>
            </a:prstGeom>
            <a:ln w="9360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6891840" y="0"/>
              <a:ext cx="2266200" cy="686340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7205040" y="-8640"/>
              <a:ext cx="1945080" cy="686340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6638040" y="3920040"/>
              <a:ext cx="2510280" cy="293472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010280" y="-8640"/>
              <a:ext cx="2139480" cy="686340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8295840" y="-8640"/>
              <a:ext cx="854280" cy="686340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8077320" y="-8640"/>
              <a:ext cx="1063440" cy="686340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8060400" y="4893840"/>
              <a:ext cx="1090800" cy="196092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1" name="PlaceHolder 1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2" name="PlaceHolder 1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" name="Контейнер за съдържание 3"/>
          <p:cNvPicPr/>
          <p:nvPr/>
        </p:nvPicPr>
        <p:blipFill>
          <a:blip r:embed="rId2"/>
          <a:stretch/>
        </p:blipFill>
        <p:spPr>
          <a:xfrm>
            <a:off x="-115200" y="-2340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51" name="CustomShape 2"/>
          <p:cNvSpPr/>
          <p:nvPr/>
        </p:nvSpPr>
        <p:spPr>
          <a:xfrm>
            <a:off x="0" y="1124640"/>
            <a:ext cx="9050040" cy="56000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5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РЕЗУЛТАТИ ОТ ИЗПЪЛНЕНИЕТО</a:t>
            </a:r>
            <a:endParaRPr lang="en-US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 дейностите </a:t>
            </a:r>
            <a:endParaRPr lang="en-US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 проект № BG16M1OP002-4.003-0003-C03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„Превантивни дейности чрез изграждане/възстановяване на контролно – измервателни системи в регистрирани </a:t>
            </a:r>
            <a:r>
              <a:rPr lang="bg-BG" sz="2000" b="1" i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свлачищни</a:t>
            </a:r>
            <a:r>
              <a:rPr lang="bg-BG" sz="20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райони”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Бенефициент:</a:t>
            </a:r>
            <a:r>
              <a:rPr lang="bg-BG" sz="2000" b="1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Министерство на регионалното развитие и </a:t>
            </a:r>
            <a:r>
              <a:rPr lang="bg-BG" sz="2000" b="1" i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благоустройството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9" name="Контейнер за съдържание 3_12"/>
          <p:cNvPicPr/>
          <p:nvPr/>
        </p:nvPicPr>
        <p:blipFill>
          <a:blip r:embed="rId2"/>
          <a:stretch/>
        </p:blipFill>
        <p:spPr>
          <a:xfrm>
            <a:off x="-108360" y="-8604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0" y="1097280"/>
            <a:ext cx="9131760" cy="140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 VTR14.20514.01- попада в землището на с. Дединци,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Златарица,</a:t>
            </a:r>
            <a:r>
              <a:rPr lang="bg-BG" sz="2000" b="1" strike="noStrike" spc="-26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 Велико Търново -  480.000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12" name="Group 4"/>
          <p:cNvGrpSpPr/>
          <p:nvPr/>
        </p:nvGrpSpPr>
        <p:grpSpPr>
          <a:xfrm>
            <a:off x="-108360" y="1929600"/>
            <a:ext cx="9249840" cy="4925880"/>
            <a:chOff x="-108360" y="1929600"/>
            <a:chExt cx="9249840" cy="4925880"/>
          </a:xfrm>
        </p:grpSpPr>
        <p:pic>
          <p:nvPicPr>
            <p:cNvPr id="113" name="Picture 179"/>
            <p:cNvPicPr/>
            <p:nvPr/>
          </p:nvPicPr>
          <p:blipFill>
            <a:blip r:embed="rId3"/>
            <a:stretch/>
          </p:blipFill>
          <p:spPr>
            <a:xfrm>
              <a:off x="-105480" y="1931400"/>
              <a:ext cx="9244800" cy="4921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4" name="CustomShape 5"/>
            <p:cNvSpPr/>
            <p:nvPr/>
          </p:nvSpPr>
          <p:spPr>
            <a:xfrm>
              <a:off x="-108360" y="1929600"/>
              <a:ext cx="9249840" cy="492588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6" name="Контейнер за съдържание 3_13"/>
          <p:cNvPicPr/>
          <p:nvPr/>
        </p:nvPicPr>
        <p:blipFill>
          <a:blip r:embed="rId2"/>
          <a:stretch/>
        </p:blipFill>
        <p:spPr>
          <a:xfrm>
            <a:off x="-108360" y="-8604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0" y="1330200"/>
            <a:ext cx="9131760" cy="209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 VTR14.20514.01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457200" indent="-227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 marL="457200" indent="-227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Изградена геодезическа мрежа – 3 опорни и </a:t>
            </a:r>
            <a:endParaRPr lang="en-US" sz="2000" b="0" strike="noStrike" spc="-1">
              <a:latin typeface="Arial"/>
            </a:endParaRPr>
          </a:p>
          <a:p>
            <a:pPr marL="457200" indent="-227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14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19" name="Group 4"/>
          <p:cNvGrpSpPr/>
          <p:nvPr/>
        </p:nvGrpSpPr>
        <p:grpSpPr>
          <a:xfrm>
            <a:off x="36000" y="4307400"/>
            <a:ext cx="5028840" cy="2420640"/>
            <a:chOff x="36000" y="4307400"/>
            <a:chExt cx="5028840" cy="2420640"/>
          </a:xfrm>
        </p:grpSpPr>
        <p:pic>
          <p:nvPicPr>
            <p:cNvPr id="120" name="Picture 186"/>
            <p:cNvPicPr/>
            <p:nvPr/>
          </p:nvPicPr>
          <p:blipFill>
            <a:blip r:embed="rId3"/>
            <a:stretch/>
          </p:blipFill>
          <p:spPr>
            <a:xfrm>
              <a:off x="37440" y="4308840"/>
              <a:ext cx="3462480" cy="2402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1" name="CustomShape 5"/>
            <p:cNvSpPr/>
            <p:nvPr/>
          </p:nvSpPr>
          <p:spPr>
            <a:xfrm>
              <a:off x="36000" y="4307400"/>
              <a:ext cx="3465360" cy="24048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22" name="Picture 188"/>
            <p:cNvPicPr/>
            <p:nvPr/>
          </p:nvPicPr>
          <p:blipFill>
            <a:blip r:embed="rId4"/>
            <a:stretch/>
          </p:blipFill>
          <p:spPr>
            <a:xfrm>
              <a:off x="3528000" y="4324320"/>
              <a:ext cx="1535760" cy="2402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3" name="CustomShape 6"/>
            <p:cNvSpPr/>
            <p:nvPr/>
          </p:nvSpPr>
          <p:spPr>
            <a:xfrm>
              <a:off x="3526920" y="4323240"/>
              <a:ext cx="1537920" cy="24048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4" name="CustomShape 7"/>
          <p:cNvSpPr/>
          <p:nvPr/>
        </p:nvSpPr>
        <p:spPr>
          <a:xfrm>
            <a:off x="-101160" y="4572000"/>
            <a:ext cx="9153000" cy="149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5" name="Picture 124"/>
          <p:cNvPicPr/>
          <p:nvPr/>
        </p:nvPicPr>
        <p:blipFill>
          <a:blip r:embed="rId5"/>
          <a:stretch/>
        </p:blipFill>
        <p:spPr>
          <a:xfrm rot="5406600">
            <a:off x="5087520" y="2783520"/>
            <a:ext cx="5268960" cy="256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7" name="Контейнер за съдържание 3_15"/>
          <p:cNvPicPr/>
          <p:nvPr/>
        </p:nvPicPr>
        <p:blipFill>
          <a:blip r:embed="rId2"/>
          <a:stretch/>
        </p:blipFill>
        <p:spPr>
          <a:xfrm>
            <a:off x="-108360" y="-8604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16560" y="1135440"/>
            <a:ext cx="9131760" cy="197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VID06.18304.01- попада в землището на с. Гъмзово,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Брегово,</a:t>
            </a:r>
            <a:r>
              <a:rPr lang="bg-BG" sz="2000" b="1" strike="noStrike" spc="-26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 Видин -  60.000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30" name="Group 4"/>
          <p:cNvGrpSpPr/>
          <p:nvPr/>
        </p:nvGrpSpPr>
        <p:grpSpPr>
          <a:xfrm>
            <a:off x="-108360" y="2011680"/>
            <a:ext cx="9249840" cy="4843800"/>
            <a:chOff x="-108360" y="2011680"/>
            <a:chExt cx="9249840" cy="4843800"/>
          </a:xfrm>
        </p:grpSpPr>
        <p:pic>
          <p:nvPicPr>
            <p:cNvPr id="131" name="Picture 206"/>
            <p:cNvPicPr/>
            <p:nvPr/>
          </p:nvPicPr>
          <p:blipFill>
            <a:blip r:embed="rId3"/>
            <a:stretch/>
          </p:blipFill>
          <p:spPr>
            <a:xfrm>
              <a:off x="-105840" y="2013480"/>
              <a:ext cx="9245880" cy="4839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2" name="CustomShape 5"/>
            <p:cNvSpPr/>
            <p:nvPr/>
          </p:nvSpPr>
          <p:spPr>
            <a:xfrm>
              <a:off x="-108360" y="2011680"/>
              <a:ext cx="9249840" cy="48438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4" name="Контейнер за съдържание 3_16"/>
          <p:cNvPicPr/>
          <p:nvPr/>
        </p:nvPicPr>
        <p:blipFill>
          <a:blip r:embed="rId2"/>
          <a:stretch/>
        </p:blipFill>
        <p:spPr>
          <a:xfrm>
            <a:off x="-108360" y="-8604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16560" y="1120320"/>
            <a:ext cx="9131760" cy="281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VID06.18304.01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Направено инженерно – геоложко проучване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15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6 пиезометрични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37" name="Group 4"/>
          <p:cNvGrpSpPr/>
          <p:nvPr/>
        </p:nvGrpSpPr>
        <p:grpSpPr>
          <a:xfrm>
            <a:off x="36000" y="4343400"/>
            <a:ext cx="4764240" cy="2394360"/>
            <a:chOff x="36000" y="4343400"/>
            <a:chExt cx="4764240" cy="2394360"/>
          </a:xfrm>
        </p:grpSpPr>
        <p:pic>
          <p:nvPicPr>
            <p:cNvPr id="138" name="Picture 218"/>
            <p:cNvPicPr/>
            <p:nvPr/>
          </p:nvPicPr>
          <p:blipFill>
            <a:blip r:embed="rId3"/>
            <a:stretch/>
          </p:blipFill>
          <p:spPr>
            <a:xfrm>
              <a:off x="37080" y="4343400"/>
              <a:ext cx="2248200" cy="2394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9" name="CustomShape 5"/>
            <p:cNvSpPr/>
            <p:nvPr/>
          </p:nvSpPr>
          <p:spPr>
            <a:xfrm>
              <a:off x="36000" y="4363560"/>
              <a:ext cx="2228400" cy="23454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40" name="Picture 220"/>
            <p:cNvPicPr/>
            <p:nvPr/>
          </p:nvPicPr>
          <p:blipFill>
            <a:blip r:embed="rId4"/>
            <a:stretch/>
          </p:blipFill>
          <p:spPr>
            <a:xfrm>
              <a:off x="2302200" y="4364640"/>
              <a:ext cx="2496600" cy="2342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" name="CustomShape 6"/>
            <p:cNvSpPr/>
            <p:nvPr/>
          </p:nvSpPr>
          <p:spPr>
            <a:xfrm>
              <a:off x="2300760" y="4363560"/>
              <a:ext cx="2499480" cy="23454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</p:txBody>
        </p:sp>
      </p:grpSp>
      <p:pic>
        <p:nvPicPr>
          <p:cNvPr id="142" name="Picture 141"/>
          <p:cNvPicPr/>
          <p:nvPr/>
        </p:nvPicPr>
        <p:blipFill>
          <a:blip r:embed="rId5"/>
          <a:stretch/>
        </p:blipFill>
        <p:spPr>
          <a:xfrm>
            <a:off x="5943600" y="2655360"/>
            <a:ext cx="3079440" cy="410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4" name="Контейнер за съдържание 3_18"/>
          <p:cNvPicPr/>
          <p:nvPr/>
        </p:nvPicPr>
        <p:blipFill>
          <a:blip r:embed="rId2"/>
          <a:stretch/>
        </p:blipFill>
        <p:spPr>
          <a:xfrm>
            <a:off x="-108360" y="-8604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736560" y="1120320"/>
            <a:ext cx="7421400" cy="335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 MON24.53970.92.03 попада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землището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 с.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Орсоя,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Лом,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Монтана -  300.000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47" name="Group 4"/>
          <p:cNvGrpSpPr/>
          <p:nvPr/>
        </p:nvGrpSpPr>
        <p:grpSpPr>
          <a:xfrm>
            <a:off x="-108360" y="2269800"/>
            <a:ext cx="9250200" cy="4585680"/>
            <a:chOff x="-108360" y="2269800"/>
            <a:chExt cx="9250200" cy="4585680"/>
          </a:xfrm>
        </p:grpSpPr>
        <p:pic>
          <p:nvPicPr>
            <p:cNvPr id="148" name="Picture 239"/>
            <p:cNvPicPr/>
            <p:nvPr/>
          </p:nvPicPr>
          <p:blipFill>
            <a:blip r:embed="rId3"/>
            <a:stretch/>
          </p:blipFill>
          <p:spPr>
            <a:xfrm>
              <a:off x="-105840" y="2271960"/>
              <a:ext cx="9245520" cy="4582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9" name="CustomShape 5"/>
            <p:cNvSpPr/>
            <p:nvPr/>
          </p:nvSpPr>
          <p:spPr>
            <a:xfrm>
              <a:off x="-108360" y="2269800"/>
              <a:ext cx="9250200" cy="458568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1" name="Контейнер за съдържание 3_19"/>
          <p:cNvPicPr/>
          <p:nvPr/>
        </p:nvPicPr>
        <p:blipFill>
          <a:blip r:embed="rId2"/>
          <a:stretch/>
        </p:blipFill>
        <p:spPr>
          <a:xfrm>
            <a:off x="0" y="-838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173520" y="128016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0" y="1120320"/>
            <a:ext cx="9250560" cy="30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  MON24.53970.92.03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Аерофотозаснемане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8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154" name="CustomShape 4"/>
          <p:cNvSpPr/>
          <p:nvPr/>
        </p:nvSpPr>
        <p:spPr>
          <a:xfrm>
            <a:off x="-89280" y="4839480"/>
            <a:ext cx="6065280" cy="201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5" name="Picture 1"/>
          <p:cNvPicPr/>
          <p:nvPr/>
        </p:nvPicPr>
        <p:blipFill>
          <a:blip r:embed="rId3"/>
          <a:stretch/>
        </p:blipFill>
        <p:spPr>
          <a:xfrm>
            <a:off x="148680" y="4241160"/>
            <a:ext cx="3679200" cy="245988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155"/>
          <p:cNvPicPr/>
          <p:nvPr/>
        </p:nvPicPr>
        <p:blipFill>
          <a:blip r:embed="rId4"/>
          <a:stretch/>
        </p:blipFill>
        <p:spPr>
          <a:xfrm>
            <a:off x="5221800" y="3404880"/>
            <a:ext cx="3877200" cy="329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8" name="Контейнер за съдържание 3_20"/>
          <p:cNvPicPr/>
          <p:nvPr/>
        </p:nvPicPr>
        <p:blipFill>
          <a:blip r:embed="rId2"/>
          <a:stretch/>
        </p:blipFill>
        <p:spPr>
          <a:xfrm>
            <a:off x="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27000" y="1330200"/>
            <a:ext cx="8678160" cy="457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 MON24.53970.92.04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попада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землището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 с.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Орсоя,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Лом,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Монтана -425.000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61" name="Group 4"/>
          <p:cNvGrpSpPr/>
          <p:nvPr/>
        </p:nvGrpSpPr>
        <p:grpSpPr>
          <a:xfrm>
            <a:off x="6480" y="2087280"/>
            <a:ext cx="9250200" cy="4768560"/>
            <a:chOff x="6480" y="2087280"/>
            <a:chExt cx="9250200" cy="4768560"/>
          </a:xfrm>
        </p:grpSpPr>
        <p:pic>
          <p:nvPicPr>
            <p:cNvPr id="162" name="Picture 266"/>
            <p:cNvPicPr/>
            <p:nvPr/>
          </p:nvPicPr>
          <p:blipFill>
            <a:blip r:embed="rId3"/>
            <a:stretch/>
          </p:blipFill>
          <p:spPr>
            <a:xfrm>
              <a:off x="9000" y="2089440"/>
              <a:ext cx="9245520" cy="4764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3" name="CustomShape 5"/>
            <p:cNvSpPr/>
            <p:nvPr/>
          </p:nvSpPr>
          <p:spPr>
            <a:xfrm>
              <a:off x="6480" y="2087280"/>
              <a:ext cx="9250200" cy="47685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5" name="Контейнер за съдържание 3_21"/>
          <p:cNvPicPr/>
          <p:nvPr/>
        </p:nvPicPr>
        <p:blipFill>
          <a:blip r:embed="rId2"/>
          <a:stretch/>
        </p:blipFill>
        <p:spPr>
          <a:xfrm>
            <a:off x="-11340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957960" y="1330200"/>
            <a:ext cx="7110000" cy="30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 MON24.53970.92.04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Аерофотозаснемане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6 пиезометрични колони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мрежа за измерване на деформации в дълбочина –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1 инклинометрична колона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68" name="Group 4"/>
          <p:cNvGrpSpPr/>
          <p:nvPr/>
        </p:nvGrpSpPr>
        <p:grpSpPr>
          <a:xfrm>
            <a:off x="360" y="4800600"/>
            <a:ext cx="5028480" cy="2056680"/>
            <a:chOff x="360" y="4800600"/>
            <a:chExt cx="5028480" cy="2056680"/>
          </a:xfrm>
        </p:grpSpPr>
        <p:pic>
          <p:nvPicPr>
            <p:cNvPr id="169" name="Picture 278"/>
            <p:cNvPicPr/>
            <p:nvPr/>
          </p:nvPicPr>
          <p:blipFill>
            <a:blip r:embed="rId3"/>
            <a:stretch/>
          </p:blipFill>
          <p:spPr>
            <a:xfrm>
              <a:off x="1800" y="4800600"/>
              <a:ext cx="2513880" cy="2056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0" name="CustomShape 5"/>
            <p:cNvSpPr/>
            <p:nvPr/>
          </p:nvSpPr>
          <p:spPr>
            <a:xfrm>
              <a:off x="360" y="4817160"/>
              <a:ext cx="2493720" cy="20192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71" name="Picture 280"/>
            <p:cNvPicPr/>
            <p:nvPr/>
          </p:nvPicPr>
          <p:blipFill>
            <a:blip r:embed="rId4"/>
            <a:stretch/>
          </p:blipFill>
          <p:spPr>
            <a:xfrm>
              <a:off x="2532600" y="4818960"/>
              <a:ext cx="2494800" cy="2016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2" name="CustomShape 6"/>
            <p:cNvSpPr/>
            <p:nvPr/>
          </p:nvSpPr>
          <p:spPr>
            <a:xfrm>
              <a:off x="2531160" y="4817160"/>
              <a:ext cx="2497680" cy="20192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73" name="Picture 172"/>
          <p:cNvPicPr/>
          <p:nvPr/>
        </p:nvPicPr>
        <p:blipFill>
          <a:blip r:embed="rId5"/>
          <a:stretch/>
        </p:blipFill>
        <p:spPr>
          <a:xfrm>
            <a:off x="5300640" y="3886200"/>
            <a:ext cx="3789000" cy="295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" name="Контейнер за съдържание 3_27"/>
          <p:cNvPicPr/>
          <p:nvPr/>
        </p:nvPicPr>
        <p:blipFill>
          <a:blip r:embed="rId2"/>
          <a:stretch/>
        </p:blipFill>
        <p:spPr>
          <a:xfrm>
            <a:off x="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1332720" y="1330200"/>
            <a:ext cx="7019640" cy="518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 PVN24.53583.01 попада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вземлището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 с.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Опанец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Плевен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Плевен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- 1,120.440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78" name="Group 4"/>
          <p:cNvGrpSpPr/>
          <p:nvPr/>
        </p:nvGrpSpPr>
        <p:grpSpPr>
          <a:xfrm>
            <a:off x="0" y="2106360"/>
            <a:ext cx="9256680" cy="4835160"/>
            <a:chOff x="0" y="2106360"/>
            <a:chExt cx="9256680" cy="4835160"/>
          </a:xfrm>
        </p:grpSpPr>
        <p:pic>
          <p:nvPicPr>
            <p:cNvPr id="179" name="Picture 301"/>
            <p:cNvPicPr/>
            <p:nvPr/>
          </p:nvPicPr>
          <p:blipFill>
            <a:blip r:embed="rId3"/>
            <a:stretch/>
          </p:blipFill>
          <p:spPr>
            <a:xfrm>
              <a:off x="2520" y="2108520"/>
              <a:ext cx="9252720" cy="4830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0" name="CustomShape 5"/>
            <p:cNvSpPr/>
            <p:nvPr/>
          </p:nvSpPr>
          <p:spPr>
            <a:xfrm>
              <a:off x="0" y="2106360"/>
              <a:ext cx="9256680" cy="48351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Контейнер за съдържание 3_28"/>
          <p:cNvPicPr/>
          <p:nvPr/>
        </p:nvPicPr>
        <p:blipFill>
          <a:blip r:embed="rId2"/>
          <a:stretch/>
        </p:blipFill>
        <p:spPr>
          <a:xfrm>
            <a:off x="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83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131760" y="1330200"/>
            <a:ext cx="8895960" cy="27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 PVN24.53583.01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4 опорни и 36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14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мрежа за измерване на деформации в дълбочина – 		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2 инклинометрични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85" name="Group 4"/>
          <p:cNvGrpSpPr/>
          <p:nvPr/>
        </p:nvGrpSpPr>
        <p:grpSpPr>
          <a:xfrm>
            <a:off x="103320" y="4728600"/>
            <a:ext cx="5226120" cy="2055960"/>
            <a:chOff x="103320" y="4728600"/>
            <a:chExt cx="5226120" cy="2055960"/>
          </a:xfrm>
        </p:grpSpPr>
        <p:pic>
          <p:nvPicPr>
            <p:cNvPr id="186" name="Picture 313"/>
            <p:cNvPicPr/>
            <p:nvPr/>
          </p:nvPicPr>
          <p:blipFill>
            <a:blip r:embed="rId3"/>
            <a:stretch/>
          </p:blipFill>
          <p:spPr>
            <a:xfrm>
              <a:off x="104760" y="4730040"/>
              <a:ext cx="2594160" cy="2053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7" name="CustomShape 5"/>
            <p:cNvSpPr/>
            <p:nvPr/>
          </p:nvSpPr>
          <p:spPr>
            <a:xfrm>
              <a:off x="103320" y="4728600"/>
              <a:ext cx="2596680" cy="20559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88" name="Picture 315"/>
            <p:cNvPicPr/>
            <p:nvPr/>
          </p:nvPicPr>
          <p:blipFill>
            <a:blip r:embed="rId4"/>
            <a:stretch/>
          </p:blipFill>
          <p:spPr>
            <a:xfrm>
              <a:off x="2734200" y="4730040"/>
              <a:ext cx="2594160" cy="2053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9" name="CustomShape 6"/>
            <p:cNvSpPr/>
            <p:nvPr/>
          </p:nvSpPr>
          <p:spPr>
            <a:xfrm>
              <a:off x="2732760" y="4728600"/>
              <a:ext cx="2596680" cy="20559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0" name="CustomShape 7"/>
          <p:cNvSpPr/>
          <p:nvPr/>
        </p:nvSpPr>
        <p:spPr>
          <a:xfrm>
            <a:off x="131760" y="3253320"/>
            <a:ext cx="2679840" cy="360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8"/>
          <p:cNvSpPr/>
          <p:nvPr/>
        </p:nvSpPr>
        <p:spPr>
          <a:xfrm>
            <a:off x="202320" y="3252240"/>
            <a:ext cx="2512800" cy="3603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2" name="Picture 191"/>
          <p:cNvPicPr/>
          <p:nvPr/>
        </p:nvPicPr>
        <p:blipFill>
          <a:blip r:embed="rId5"/>
          <a:stretch/>
        </p:blipFill>
        <p:spPr>
          <a:xfrm>
            <a:off x="6629400" y="3501360"/>
            <a:ext cx="2484720" cy="331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" name="Контейнер за съдържание 3"/>
          <p:cNvPicPr/>
          <p:nvPr/>
        </p:nvPicPr>
        <p:blipFill>
          <a:blip r:embed="rId2"/>
          <a:stretch/>
        </p:blipFill>
        <p:spPr>
          <a:xfrm>
            <a:off x="-108360" y="-838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54" name="CustomShape 2"/>
          <p:cNvSpPr/>
          <p:nvPr/>
        </p:nvSpPr>
        <p:spPr>
          <a:xfrm>
            <a:off x="0" y="1348200"/>
            <a:ext cx="9020520" cy="46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ОСНОВНИ ДАННИ</a:t>
            </a: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Проектът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се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реализира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с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финансовата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подкрепа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Оперативна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програма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„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Околна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среда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“ 2014-2020г.,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съфинансирана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от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Европейския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съюз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и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Европейски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структурни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и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инвестиционни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фондове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endParaRPr lang="en-US" sz="20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Общата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стойност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проекта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е 2 500 924,00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лв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.,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от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които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en-US" sz="20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Европейско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финансиране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2 125 785,40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лв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en-US" sz="20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Национално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финансиране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375 138,60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лв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en-US" sz="20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Срок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изпълнение</a:t>
            </a:r>
            <a:r>
              <a:rPr lang="bg-BG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2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месеца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4" name="Контейнер за съдържание 3_31"/>
          <p:cNvPicPr/>
          <p:nvPr/>
        </p:nvPicPr>
        <p:blipFill>
          <a:blip r:embed="rId2"/>
          <a:stretch/>
        </p:blipFill>
        <p:spPr>
          <a:xfrm>
            <a:off x="-91440" y="576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95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1182600" y="1330200"/>
            <a:ext cx="7323840" cy="640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 KRZ16.37438-02 попада вземлището на с. Кобиляне,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община Кърджали, област Кърджали - 8.140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97" name="Group 4"/>
          <p:cNvGrpSpPr/>
          <p:nvPr/>
        </p:nvGrpSpPr>
        <p:grpSpPr>
          <a:xfrm>
            <a:off x="26280" y="2012040"/>
            <a:ext cx="9138960" cy="4935240"/>
            <a:chOff x="26280" y="2012040"/>
            <a:chExt cx="9138960" cy="4935240"/>
          </a:xfrm>
        </p:grpSpPr>
        <p:pic>
          <p:nvPicPr>
            <p:cNvPr id="198" name="Picture 341"/>
            <p:cNvPicPr/>
            <p:nvPr/>
          </p:nvPicPr>
          <p:blipFill>
            <a:blip r:embed="rId3"/>
            <a:stretch/>
          </p:blipFill>
          <p:spPr>
            <a:xfrm>
              <a:off x="29160" y="2014920"/>
              <a:ext cx="9133920" cy="4930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9" name="CustomShape 5"/>
            <p:cNvSpPr/>
            <p:nvPr/>
          </p:nvSpPr>
          <p:spPr>
            <a:xfrm>
              <a:off x="26280" y="2012040"/>
              <a:ext cx="9138960" cy="4935240"/>
            </a:xfrm>
            <a:prstGeom prst="rect">
              <a:avLst/>
            </a:prstGeom>
            <a:noFill/>
            <a:ln w="3240">
              <a:solidFill>
                <a:srgbClr val="6633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Контейнер за съдържание 3_32"/>
          <p:cNvPicPr/>
          <p:nvPr/>
        </p:nvPicPr>
        <p:blipFill>
          <a:blip r:embed="rId2"/>
          <a:stretch/>
        </p:blipFill>
        <p:spPr>
          <a:xfrm>
            <a:off x="-113400" y="576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149400" y="1330200"/>
            <a:ext cx="8860680" cy="30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 KRZ16.37438-02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Направено инженерно – геоложко проучване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4 опорни и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46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8 пиезометрични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pic>
        <p:nvPicPr>
          <p:cNvPr id="204" name="Picture 350"/>
          <p:cNvPicPr/>
          <p:nvPr/>
        </p:nvPicPr>
        <p:blipFill>
          <a:blip r:embed="rId3"/>
          <a:stretch/>
        </p:blipFill>
        <p:spPr>
          <a:xfrm>
            <a:off x="26640" y="4692600"/>
            <a:ext cx="2818800" cy="2116440"/>
          </a:xfrm>
          <a:prstGeom prst="rect">
            <a:avLst/>
          </a:prstGeom>
          <a:ln w="0">
            <a:noFill/>
          </a:ln>
        </p:spPr>
      </p:pic>
      <p:grpSp>
        <p:nvGrpSpPr>
          <p:cNvPr id="205" name="Group 4"/>
          <p:cNvGrpSpPr/>
          <p:nvPr/>
        </p:nvGrpSpPr>
        <p:grpSpPr>
          <a:xfrm>
            <a:off x="2899800" y="4687560"/>
            <a:ext cx="2742840" cy="2129040"/>
            <a:chOff x="2899800" y="4687560"/>
            <a:chExt cx="2742840" cy="2129040"/>
          </a:xfrm>
        </p:grpSpPr>
        <p:pic>
          <p:nvPicPr>
            <p:cNvPr id="206" name="Picture 382_0"/>
            <p:cNvPicPr/>
            <p:nvPr/>
          </p:nvPicPr>
          <p:blipFill>
            <a:blip r:embed="rId4"/>
            <a:stretch/>
          </p:blipFill>
          <p:spPr>
            <a:xfrm>
              <a:off x="2904480" y="4691520"/>
              <a:ext cx="2733120" cy="2120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7" name="CustomShape 5"/>
            <p:cNvSpPr/>
            <p:nvPr/>
          </p:nvSpPr>
          <p:spPr>
            <a:xfrm>
              <a:off x="2899800" y="4687560"/>
              <a:ext cx="2742840" cy="2129040"/>
            </a:xfrm>
            <a:prstGeom prst="rect">
              <a:avLst/>
            </a:prstGeom>
            <a:noFill/>
            <a:ln w="936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08" name="Picture 207"/>
          <p:cNvPicPr/>
          <p:nvPr/>
        </p:nvPicPr>
        <p:blipFill>
          <a:blip r:embed="rId5"/>
          <a:stretch/>
        </p:blipFill>
        <p:spPr>
          <a:xfrm>
            <a:off x="7211160" y="2923200"/>
            <a:ext cx="1798920" cy="3889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0" name="Контейнер за съдържание 3_36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11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834480" y="1113480"/>
            <a:ext cx="8073720" cy="701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VRC31.54020.02.05 попада в урбанизираната територия на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гр. Оряхово, община Оряхово, област Враца - 36.800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13" name="Group 4"/>
          <p:cNvGrpSpPr/>
          <p:nvPr/>
        </p:nvGrpSpPr>
        <p:grpSpPr>
          <a:xfrm>
            <a:off x="-91440" y="2067120"/>
            <a:ext cx="9256680" cy="4874400"/>
            <a:chOff x="-91440" y="2067120"/>
            <a:chExt cx="9256680" cy="4874400"/>
          </a:xfrm>
        </p:grpSpPr>
        <p:pic>
          <p:nvPicPr>
            <p:cNvPr id="214" name="Picture 404"/>
            <p:cNvPicPr/>
            <p:nvPr/>
          </p:nvPicPr>
          <p:blipFill>
            <a:blip r:embed="rId3"/>
            <a:stretch/>
          </p:blipFill>
          <p:spPr>
            <a:xfrm>
              <a:off x="-88920" y="2070000"/>
              <a:ext cx="9252000" cy="4870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5" name="CustomShape 5"/>
            <p:cNvSpPr/>
            <p:nvPr/>
          </p:nvSpPr>
          <p:spPr>
            <a:xfrm>
              <a:off x="-91440" y="2067120"/>
              <a:ext cx="9256680" cy="48744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7" name="Контейнер за съдържание 3_37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18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721440" y="1371600"/>
            <a:ext cx="6857280" cy="243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VRC31.54020.02.05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• Изградена хидрогеоложка мрежа – 4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• Изградена мрежа за измерване на деформации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в дълбочина – 1 инклинометрична колона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20" name="Group 4"/>
          <p:cNvGrpSpPr/>
          <p:nvPr/>
        </p:nvGrpSpPr>
        <p:grpSpPr>
          <a:xfrm>
            <a:off x="360" y="4572000"/>
            <a:ext cx="5257080" cy="2229480"/>
            <a:chOff x="360" y="4572000"/>
            <a:chExt cx="5257080" cy="2229480"/>
          </a:xfrm>
        </p:grpSpPr>
        <p:pic>
          <p:nvPicPr>
            <p:cNvPr id="221" name="Picture 411"/>
            <p:cNvPicPr/>
            <p:nvPr/>
          </p:nvPicPr>
          <p:blipFill>
            <a:blip r:embed="rId3"/>
            <a:stretch/>
          </p:blipFill>
          <p:spPr>
            <a:xfrm>
              <a:off x="1800" y="4572000"/>
              <a:ext cx="2628360" cy="2229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2" name="CustomShape 5"/>
            <p:cNvSpPr/>
            <p:nvPr/>
          </p:nvSpPr>
          <p:spPr>
            <a:xfrm>
              <a:off x="360" y="4591440"/>
              <a:ext cx="2611080" cy="21884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23" name="Picture 413"/>
            <p:cNvPicPr/>
            <p:nvPr/>
          </p:nvPicPr>
          <p:blipFill>
            <a:blip r:embed="rId4"/>
            <a:stretch/>
          </p:blipFill>
          <p:spPr>
            <a:xfrm>
              <a:off x="2647440" y="4592520"/>
              <a:ext cx="2608560" cy="2184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4" name="CustomShape 6"/>
            <p:cNvSpPr/>
            <p:nvPr/>
          </p:nvSpPr>
          <p:spPr>
            <a:xfrm>
              <a:off x="2646360" y="4591440"/>
              <a:ext cx="2611080" cy="21884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25" name="Picture 224"/>
          <p:cNvPicPr/>
          <p:nvPr/>
        </p:nvPicPr>
        <p:blipFill>
          <a:blip r:embed="rId5"/>
          <a:stretch/>
        </p:blipFill>
        <p:spPr>
          <a:xfrm>
            <a:off x="6845400" y="2887200"/>
            <a:ext cx="2189160" cy="389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7" name="Контейнер за съдържание 3_40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28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1193040" y="1113480"/>
            <a:ext cx="7356240" cy="731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MON24.53970.92.02 попада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землището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 с.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Орсоя,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Лом,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Монтана - 697.500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30" name="Group 4"/>
          <p:cNvGrpSpPr/>
          <p:nvPr/>
        </p:nvGrpSpPr>
        <p:grpSpPr>
          <a:xfrm>
            <a:off x="-91440" y="1812600"/>
            <a:ext cx="9233280" cy="5128920"/>
            <a:chOff x="-91440" y="1812600"/>
            <a:chExt cx="9233280" cy="5128920"/>
          </a:xfrm>
        </p:grpSpPr>
        <p:pic>
          <p:nvPicPr>
            <p:cNvPr id="231" name="Picture 448"/>
            <p:cNvPicPr/>
            <p:nvPr/>
          </p:nvPicPr>
          <p:blipFill>
            <a:blip r:embed="rId3"/>
            <a:stretch/>
          </p:blipFill>
          <p:spPr>
            <a:xfrm>
              <a:off x="-88920" y="1814760"/>
              <a:ext cx="9228600" cy="5124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2" name="CustomShape 5"/>
            <p:cNvSpPr/>
            <p:nvPr/>
          </p:nvSpPr>
          <p:spPr>
            <a:xfrm>
              <a:off x="-91440" y="1812600"/>
              <a:ext cx="9233280" cy="512892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MON24.53970.92.02</a:t>
              </a:r>
              <a:r>
                <a:rPr lang="en-US" sz="900" b="1" strike="noStrike" spc="-109">
                  <a:solidFill>
                    <a:srgbClr val="C00000"/>
                  </a:solidFill>
                  <a:latin typeface="Arial"/>
                  <a:ea typeface="DejaVu Sans"/>
                </a:rPr>
                <a:t> </a:t>
              </a: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MON24.53970.92.03</a:t>
              </a:r>
              <a:endParaRPr lang="en-US" sz="9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MON24.53970.92.04</a:t>
              </a:r>
              <a:r>
                <a:rPr lang="en-US" sz="900" b="1" strike="noStrike" spc="-109">
                  <a:solidFill>
                    <a:srgbClr val="C00000"/>
                  </a:solidFill>
                  <a:latin typeface="Arial"/>
                  <a:ea typeface="DejaVu Sans"/>
                </a:rPr>
                <a:t> </a:t>
              </a: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MON24.53970.92.05</a:t>
              </a:r>
              <a:endParaRPr lang="en-US" sz="900" b="0" strike="noStrike" spc="-1">
                <a:latin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4" name="Контейнер за съдържание 3_41"/>
          <p:cNvPicPr/>
          <p:nvPr/>
        </p:nvPicPr>
        <p:blipFill>
          <a:blip r:embed="rId2"/>
          <a:stretch/>
        </p:blipFill>
        <p:spPr>
          <a:xfrm>
            <a:off x="-11340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35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-60840" y="1113480"/>
            <a:ext cx="7046280" cy="335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MON24.53970.92.02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Аерофотозаснемане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8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мрежа за измерване на деформации в дълбочина–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1 инклинометрична колона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pic>
        <p:nvPicPr>
          <p:cNvPr id="237" name="Picture 454"/>
          <p:cNvPicPr/>
          <p:nvPr/>
        </p:nvPicPr>
        <p:blipFill>
          <a:blip r:embed="rId3"/>
          <a:stretch/>
        </p:blipFill>
        <p:spPr>
          <a:xfrm>
            <a:off x="4872600" y="4305960"/>
            <a:ext cx="1919520" cy="2567880"/>
          </a:xfrm>
          <a:prstGeom prst="rect">
            <a:avLst/>
          </a:prstGeom>
          <a:ln w="0">
            <a:noFill/>
          </a:ln>
        </p:spPr>
      </p:pic>
      <p:grpSp>
        <p:nvGrpSpPr>
          <p:cNvPr id="238" name="Group 4"/>
          <p:cNvGrpSpPr/>
          <p:nvPr/>
        </p:nvGrpSpPr>
        <p:grpSpPr>
          <a:xfrm>
            <a:off x="-41040" y="5029200"/>
            <a:ext cx="4841280" cy="1828440"/>
            <a:chOff x="-41040" y="5029200"/>
            <a:chExt cx="4841280" cy="1828440"/>
          </a:xfrm>
        </p:grpSpPr>
        <p:pic>
          <p:nvPicPr>
            <p:cNvPr id="239" name="Picture 467_0"/>
            <p:cNvPicPr/>
            <p:nvPr/>
          </p:nvPicPr>
          <p:blipFill>
            <a:blip r:embed="rId4"/>
            <a:stretch/>
          </p:blipFill>
          <p:spPr>
            <a:xfrm>
              <a:off x="-39600" y="5029200"/>
              <a:ext cx="2420280" cy="182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0" name="CustomShape 5"/>
            <p:cNvSpPr/>
            <p:nvPr/>
          </p:nvSpPr>
          <p:spPr>
            <a:xfrm>
              <a:off x="-41040" y="5045400"/>
              <a:ext cx="2404800" cy="17949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41" name="Picture 469_0"/>
            <p:cNvPicPr/>
            <p:nvPr/>
          </p:nvPicPr>
          <p:blipFill>
            <a:blip r:embed="rId5"/>
            <a:stretch/>
          </p:blipFill>
          <p:spPr>
            <a:xfrm>
              <a:off x="2396520" y="5046120"/>
              <a:ext cx="2401920" cy="1791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2" name="CustomShape 6"/>
            <p:cNvSpPr/>
            <p:nvPr/>
          </p:nvSpPr>
          <p:spPr>
            <a:xfrm>
              <a:off x="2395440" y="5045400"/>
              <a:ext cx="2404800" cy="17949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43" name="Picture 242"/>
          <p:cNvPicPr/>
          <p:nvPr/>
        </p:nvPicPr>
        <p:blipFill>
          <a:blip r:embed="rId6"/>
          <a:stretch/>
        </p:blipFill>
        <p:spPr>
          <a:xfrm rot="5403000">
            <a:off x="5807880" y="3590640"/>
            <a:ext cx="4373280" cy="212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" name="Контейнер за съдържание 3_45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46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1119960" y="1113480"/>
            <a:ext cx="7308720" cy="701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 GAB05.05400.01 попада в землището на с. Трънито,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Габрово, област Габрово - 11.500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48" name="Group 4"/>
          <p:cNvGrpSpPr/>
          <p:nvPr/>
        </p:nvGrpSpPr>
        <p:grpSpPr>
          <a:xfrm>
            <a:off x="-91440" y="1737360"/>
            <a:ext cx="9233280" cy="5204160"/>
            <a:chOff x="-91440" y="1737360"/>
            <a:chExt cx="9233280" cy="5204160"/>
          </a:xfrm>
        </p:grpSpPr>
        <p:pic>
          <p:nvPicPr>
            <p:cNvPr id="249" name="Picture 482"/>
            <p:cNvPicPr/>
            <p:nvPr/>
          </p:nvPicPr>
          <p:blipFill>
            <a:blip r:embed="rId3"/>
            <a:stretch/>
          </p:blipFill>
          <p:spPr>
            <a:xfrm>
              <a:off x="-88560" y="1740240"/>
              <a:ext cx="9227880" cy="5199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0" name="CustomShape 5"/>
            <p:cNvSpPr/>
            <p:nvPr/>
          </p:nvSpPr>
          <p:spPr>
            <a:xfrm>
              <a:off x="-91440" y="1737360"/>
              <a:ext cx="9233280" cy="52041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2" name="Контейнер за съдържание 3_46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420480" y="1600200"/>
            <a:ext cx="5258520" cy="853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 GAB05.05400.01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12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pic>
        <p:nvPicPr>
          <p:cNvPr id="255" name="Picture 502"/>
          <p:cNvPicPr/>
          <p:nvPr/>
        </p:nvPicPr>
        <p:blipFill>
          <a:blip r:embed="rId3"/>
          <a:stretch/>
        </p:blipFill>
        <p:spPr>
          <a:xfrm>
            <a:off x="1045080" y="3794760"/>
            <a:ext cx="2705760" cy="28310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55"/>
          <p:cNvPicPr/>
          <p:nvPr/>
        </p:nvPicPr>
        <p:blipFill>
          <a:blip r:embed="rId4"/>
          <a:stretch/>
        </p:blipFill>
        <p:spPr>
          <a:xfrm rot="5382000">
            <a:off x="4713840" y="3281040"/>
            <a:ext cx="4568040" cy="2220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8" name="Контейнер за съдържание 3_49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59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930960" y="1113480"/>
            <a:ext cx="7688160" cy="701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 VTR20.20835.01 попада в землището на с. Джулюница,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Лясковец,</a:t>
            </a:r>
            <a:r>
              <a:rPr lang="bg-BG" sz="2000" b="1" strike="noStrike" spc="-26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 Велико Търново - 1,500.000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61" name="Group 4"/>
          <p:cNvGrpSpPr/>
          <p:nvPr/>
        </p:nvGrpSpPr>
        <p:grpSpPr>
          <a:xfrm>
            <a:off x="-91440" y="1929240"/>
            <a:ext cx="9233280" cy="5012280"/>
            <a:chOff x="-91440" y="1929240"/>
            <a:chExt cx="9233280" cy="5012280"/>
          </a:xfrm>
        </p:grpSpPr>
        <p:pic>
          <p:nvPicPr>
            <p:cNvPr id="262" name="Picture 516"/>
            <p:cNvPicPr/>
            <p:nvPr/>
          </p:nvPicPr>
          <p:blipFill>
            <a:blip r:embed="rId3"/>
            <a:stretch/>
          </p:blipFill>
          <p:spPr>
            <a:xfrm>
              <a:off x="-88560" y="1930320"/>
              <a:ext cx="9228240" cy="5008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3" name="CustomShape 5"/>
            <p:cNvSpPr/>
            <p:nvPr/>
          </p:nvSpPr>
          <p:spPr>
            <a:xfrm>
              <a:off x="-91440" y="1929240"/>
              <a:ext cx="9233280" cy="501228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5" name="Контейнер за съдържание 3_50"/>
          <p:cNvPicPr/>
          <p:nvPr/>
        </p:nvPicPr>
        <p:blipFill>
          <a:blip r:embed="rId2"/>
          <a:stretch/>
        </p:blipFill>
        <p:spPr>
          <a:xfrm>
            <a:off x="-1130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66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920520" y="-1143000"/>
            <a:ext cx="7534080" cy="1222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VTR20.20835.01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Аерофотозаснемане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4 опорни и 20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8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68" name="Group 4"/>
          <p:cNvGrpSpPr/>
          <p:nvPr/>
        </p:nvGrpSpPr>
        <p:grpSpPr>
          <a:xfrm>
            <a:off x="720" y="4343400"/>
            <a:ext cx="5485320" cy="2465640"/>
            <a:chOff x="720" y="4343400"/>
            <a:chExt cx="5485320" cy="2465640"/>
          </a:xfrm>
        </p:grpSpPr>
        <p:pic>
          <p:nvPicPr>
            <p:cNvPr id="269" name="Picture 537_0"/>
            <p:cNvPicPr/>
            <p:nvPr/>
          </p:nvPicPr>
          <p:blipFill>
            <a:blip r:embed="rId3"/>
            <a:stretch/>
          </p:blipFill>
          <p:spPr>
            <a:xfrm>
              <a:off x="2160" y="4345560"/>
              <a:ext cx="2722320" cy="2462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0" name="CustomShape 5"/>
            <p:cNvSpPr/>
            <p:nvPr/>
          </p:nvSpPr>
          <p:spPr>
            <a:xfrm>
              <a:off x="720" y="4343400"/>
              <a:ext cx="2725920" cy="24656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71" name="Picture 539_0"/>
            <p:cNvPicPr/>
            <p:nvPr/>
          </p:nvPicPr>
          <p:blipFill>
            <a:blip r:embed="rId4"/>
            <a:stretch/>
          </p:blipFill>
          <p:spPr>
            <a:xfrm>
              <a:off x="2762640" y="4345560"/>
              <a:ext cx="2722320" cy="2462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2" name="CustomShape 6"/>
            <p:cNvSpPr/>
            <p:nvPr/>
          </p:nvSpPr>
          <p:spPr>
            <a:xfrm>
              <a:off x="2760120" y="4343400"/>
              <a:ext cx="2725920" cy="24656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73" name="Picture 272"/>
          <p:cNvPicPr/>
          <p:nvPr/>
        </p:nvPicPr>
        <p:blipFill>
          <a:blip r:embed="rId5"/>
          <a:stretch/>
        </p:blipFill>
        <p:spPr>
          <a:xfrm>
            <a:off x="6629400" y="3622680"/>
            <a:ext cx="2393640" cy="319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" name="Контейнер за съдържание 3"/>
          <p:cNvPicPr/>
          <p:nvPr/>
        </p:nvPicPr>
        <p:blipFill>
          <a:blip r:embed="rId2"/>
          <a:stretch/>
        </p:blipFill>
        <p:spPr>
          <a:xfrm>
            <a:off x="0" y="-8604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91440" y="1556280"/>
            <a:ext cx="9050040" cy="438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ОСНОВНА ЦЕЛ НА ПРОЕКТА:</a:t>
            </a:r>
            <a:endParaRPr lang="en-US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bg-BG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Изграждане на контролно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bg-BG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измервателни системи за изпълнение на превантивни дейности чрез провеждане на инструментален мониторинг на 26 бр. </a:t>
            </a:r>
            <a:r>
              <a:rPr lang="bg-BG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свлачищни</a:t>
            </a:r>
            <a:r>
              <a:rPr lang="bg-BG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района на територията на страната с цел ранно предупреждение, оповестяване и други превантивни действия, свързани с опазване живота и здравето на хората в </a:t>
            </a:r>
            <a:r>
              <a:rPr lang="bg-BG" sz="20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свлачищните</a:t>
            </a:r>
            <a:r>
              <a:rPr lang="bg-BG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райони.</a:t>
            </a:r>
            <a:endParaRPr lang="en-US" sz="20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5" name="Контейнер за съдържание 3_53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0" y="1097280"/>
            <a:ext cx="9061920" cy="762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</a:t>
            </a:r>
            <a:r>
              <a:rPr lang="bg-BG" sz="2000" b="1" strike="noStrike" spc="-6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GAB05.05400.01</a:t>
            </a:r>
            <a:r>
              <a:rPr lang="bg-BG" sz="2000" b="1" strike="noStrike" spc="-4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попада</a:t>
            </a:r>
            <a:r>
              <a:rPr lang="bg-BG" sz="2000" b="1" strike="noStrike" spc="-6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bg-BG" sz="2000" b="1" strike="noStrike" spc="-6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урбанизираната</a:t>
            </a:r>
            <a:r>
              <a:rPr lang="bg-BG" sz="2000" b="1" strike="noStrike" spc="-5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територия</a:t>
            </a:r>
            <a:r>
              <a:rPr lang="bg-BG" sz="2000" b="1" strike="noStrike" spc="-6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bg-BG" sz="2000" b="1" strike="noStrike" spc="-6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с.</a:t>
            </a:r>
            <a:r>
              <a:rPr lang="bg-BG" sz="2000" b="1" strike="noStrike" spc="-6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Борики,</a:t>
            </a:r>
            <a:r>
              <a:rPr lang="bg-BG" sz="2000" b="1" strike="noStrike" spc="-6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</a:t>
            </a:r>
            <a:r>
              <a:rPr lang="bg-BG" sz="2000" b="1" strike="noStrike" spc="-26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Габрово,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 Габрово - 54.000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78" name="Group 4"/>
          <p:cNvGrpSpPr/>
          <p:nvPr/>
        </p:nvGrpSpPr>
        <p:grpSpPr>
          <a:xfrm>
            <a:off x="-91440" y="1920600"/>
            <a:ext cx="9244080" cy="5020920"/>
            <a:chOff x="-91440" y="1920600"/>
            <a:chExt cx="9244080" cy="5020920"/>
          </a:xfrm>
        </p:grpSpPr>
        <p:pic>
          <p:nvPicPr>
            <p:cNvPr id="279" name="Picture 561"/>
            <p:cNvPicPr/>
            <p:nvPr/>
          </p:nvPicPr>
          <p:blipFill>
            <a:blip r:embed="rId3"/>
            <a:stretch/>
          </p:blipFill>
          <p:spPr>
            <a:xfrm>
              <a:off x="-88560" y="1923480"/>
              <a:ext cx="9239040" cy="501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0" name="CustomShape 5"/>
            <p:cNvSpPr/>
            <p:nvPr/>
          </p:nvSpPr>
          <p:spPr>
            <a:xfrm>
              <a:off x="-91440" y="1920600"/>
              <a:ext cx="9244080" cy="502092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2" name="Контейнер за съдържание 3_54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628560" y="1600200"/>
            <a:ext cx="5258520" cy="9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</a:t>
            </a:r>
            <a:r>
              <a:rPr lang="bg-BG" sz="2000" b="1" strike="noStrike" spc="-6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GAB05.05400.01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13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85" name="Group 4"/>
          <p:cNvGrpSpPr/>
          <p:nvPr/>
        </p:nvGrpSpPr>
        <p:grpSpPr>
          <a:xfrm>
            <a:off x="69480" y="4343400"/>
            <a:ext cx="5187960" cy="2392200"/>
            <a:chOff x="69480" y="4343400"/>
            <a:chExt cx="5187960" cy="2392200"/>
          </a:xfrm>
        </p:grpSpPr>
        <p:pic>
          <p:nvPicPr>
            <p:cNvPr id="286" name="Picture 573"/>
            <p:cNvPicPr/>
            <p:nvPr/>
          </p:nvPicPr>
          <p:blipFill>
            <a:blip r:embed="rId3"/>
            <a:stretch/>
          </p:blipFill>
          <p:spPr>
            <a:xfrm>
              <a:off x="70920" y="4345920"/>
              <a:ext cx="2541600" cy="2377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7" name="CustomShape 5"/>
            <p:cNvSpPr/>
            <p:nvPr/>
          </p:nvSpPr>
          <p:spPr>
            <a:xfrm>
              <a:off x="69480" y="4343400"/>
              <a:ext cx="2544120" cy="23810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88" name="Picture 575"/>
            <p:cNvPicPr/>
            <p:nvPr/>
          </p:nvPicPr>
          <p:blipFill>
            <a:blip r:embed="rId4"/>
            <a:stretch/>
          </p:blipFill>
          <p:spPr>
            <a:xfrm>
              <a:off x="2656440" y="4345920"/>
              <a:ext cx="2599920" cy="2388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9" name="CustomShape 6"/>
            <p:cNvSpPr/>
            <p:nvPr/>
          </p:nvSpPr>
          <p:spPr>
            <a:xfrm>
              <a:off x="2654280" y="4343400"/>
              <a:ext cx="2603160" cy="23922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90" name="Picture 289"/>
          <p:cNvPicPr/>
          <p:nvPr/>
        </p:nvPicPr>
        <p:blipFill>
          <a:blip r:embed="rId5"/>
          <a:stretch/>
        </p:blipFill>
        <p:spPr>
          <a:xfrm>
            <a:off x="6244200" y="3081600"/>
            <a:ext cx="2742840" cy="365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2" name="Контейнер за съдържание 3_57"/>
          <p:cNvPicPr/>
          <p:nvPr/>
        </p:nvPicPr>
        <p:blipFill>
          <a:blip r:embed="rId2"/>
          <a:stretch/>
        </p:blipFill>
        <p:spPr>
          <a:xfrm>
            <a:off x="-914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330120" y="1097280"/>
            <a:ext cx="8400960" cy="731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Свлачища</a:t>
            </a:r>
            <a:r>
              <a:rPr lang="bg-BG" sz="2000" b="1" strike="noStrike" spc="22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№</a:t>
            </a:r>
            <a:r>
              <a:rPr lang="bg-BG" sz="2000" b="1" strike="noStrike" spc="21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GAB05.14218.08,</a:t>
            </a:r>
            <a:r>
              <a:rPr lang="bg-BG" sz="2000" b="1" strike="noStrike" spc="21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GAB05.14218.08.01</a:t>
            </a:r>
            <a:r>
              <a:rPr lang="bg-BG" sz="2000" b="1" strike="noStrike" spc="22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lang="bg-BG" sz="2000" b="1" strike="noStrike" spc="20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GAB05.14218.08.03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попадат</a:t>
            </a:r>
            <a:r>
              <a:rPr lang="bg-BG" sz="2000" b="1" strike="noStrike" spc="21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землището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гр.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Габрово,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Габрово,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Габрово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295" name="Group 4"/>
          <p:cNvGrpSpPr/>
          <p:nvPr/>
        </p:nvGrpSpPr>
        <p:grpSpPr>
          <a:xfrm>
            <a:off x="-91440" y="2023560"/>
            <a:ext cx="9233280" cy="4917960"/>
            <a:chOff x="-91440" y="2023560"/>
            <a:chExt cx="9233280" cy="4917960"/>
          </a:xfrm>
        </p:grpSpPr>
        <p:pic>
          <p:nvPicPr>
            <p:cNvPr id="296" name="Picture 597"/>
            <p:cNvPicPr/>
            <p:nvPr/>
          </p:nvPicPr>
          <p:blipFill>
            <a:blip r:embed="rId3"/>
            <a:stretch/>
          </p:blipFill>
          <p:spPr>
            <a:xfrm>
              <a:off x="-88560" y="2025000"/>
              <a:ext cx="9228960" cy="4913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7" name="CustomShape 5"/>
            <p:cNvSpPr/>
            <p:nvPr/>
          </p:nvSpPr>
          <p:spPr>
            <a:xfrm>
              <a:off x="-91440" y="2023560"/>
              <a:ext cx="9233280" cy="49179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GAB05.14218.08-01</a:t>
              </a: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GAB05.14218.08</a:t>
              </a: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GAB05.14218.08-02</a:t>
              </a:r>
              <a:endParaRPr lang="en-US" sz="900" b="0" strike="noStrike" spc="-1">
                <a:latin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9" name="Контейнер за съдържание 3_58"/>
          <p:cNvPicPr/>
          <p:nvPr/>
        </p:nvPicPr>
        <p:blipFill>
          <a:blip r:embed="rId2"/>
          <a:stretch/>
        </p:blipFill>
        <p:spPr>
          <a:xfrm>
            <a:off x="0" y="-838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00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99000" y="1097280"/>
            <a:ext cx="6811560" cy="9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</a:t>
            </a:r>
            <a:r>
              <a:rPr lang="bg-BG" sz="2000" b="1" strike="noStrike" spc="21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GAB05.14218.08 - 83.500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контролни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–1 пиезометрична колона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pic>
        <p:nvPicPr>
          <p:cNvPr id="302" name="Picture 608"/>
          <p:cNvPicPr/>
          <p:nvPr/>
        </p:nvPicPr>
        <p:blipFill>
          <a:blip r:embed="rId3"/>
          <a:stretch/>
        </p:blipFill>
        <p:spPr>
          <a:xfrm>
            <a:off x="228600" y="3635640"/>
            <a:ext cx="2078640" cy="31374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609"/>
          <p:cNvPicPr/>
          <p:nvPr/>
        </p:nvPicPr>
        <p:blipFill>
          <a:blip r:embed="rId4"/>
          <a:stretch/>
        </p:blipFill>
        <p:spPr>
          <a:xfrm>
            <a:off x="2369160" y="3852360"/>
            <a:ext cx="2202480" cy="2884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303"/>
          <p:cNvPicPr/>
          <p:nvPr/>
        </p:nvPicPr>
        <p:blipFill>
          <a:blip r:embed="rId5"/>
          <a:stretch/>
        </p:blipFill>
        <p:spPr>
          <a:xfrm rot="5404200">
            <a:off x="5933160" y="3599640"/>
            <a:ext cx="4219920" cy="2051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6" name="Контейнер за съдържание 3_60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07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316440" y="1598400"/>
            <a:ext cx="6161040" cy="853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</a:t>
            </a:r>
            <a:r>
              <a:rPr lang="bg-BG" sz="2000" b="1" strike="noStrike" spc="21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GAB05.14218.08.01 - 121.500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4 пиезометрични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09" name="Group 4"/>
          <p:cNvGrpSpPr/>
          <p:nvPr/>
        </p:nvGrpSpPr>
        <p:grpSpPr>
          <a:xfrm>
            <a:off x="30600" y="4114800"/>
            <a:ext cx="5927760" cy="2541240"/>
            <a:chOff x="30600" y="4114800"/>
            <a:chExt cx="5927760" cy="2541240"/>
          </a:xfrm>
        </p:grpSpPr>
        <p:pic>
          <p:nvPicPr>
            <p:cNvPr id="310" name="Picture 627"/>
            <p:cNvPicPr/>
            <p:nvPr/>
          </p:nvPicPr>
          <p:blipFill>
            <a:blip r:embed="rId3"/>
            <a:stretch/>
          </p:blipFill>
          <p:spPr>
            <a:xfrm>
              <a:off x="32400" y="4114800"/>
              <a:ext cx="2953440" cy="2541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1" name="CustomShape 5"/>
            <p:cNvSpPr/>
            <p:nvPr/>
          </p:nvSpPr>
          <p:spPr>
            <a:xfrm>
              <a:off x="30600" y="4134600"/>
              <a:ext cx="2935080" cy="24894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2" name="Picture 629"/>
            <p:cNvPicPr/>
            <p:nvPr/>
          </p:nvPicPr>
          <p:blipFill>
            <a:blip r:embed="rId4"/>
            <a:stretch/>
          </p:blipFill>
          <p:spPr>
            <a:xfrm>
              <a:off x="3005640" y="4136040"/>
              <a:ext cx="2950920" cy="2485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3" name="CustomShape 6"/>
            <p:cNvSpPr/>
            <p:nvPr/>
          </p:nvSpPr>
          <p:spPr>
            <a:xfrm>
              <a:off x="3004200" y="4134600"/>
              <a:ext cx="2954160" cy="24894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14" name="Picture 313"/>
          <p:cNvPicPr/>
          <p:nvPr/>
        </p:nvPicPr>
        <p:blipFill>
          <a:blip r:embed="rId5"/>
          <a:stretch/>
        </p:blipFill>
        <p:spPr>
          <a:xfrm rot="5377800">
            <a:off x="5524560" y="3249720"/>
            <a:ext cx="4561920" cy="2217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6" name="Контейнер за съдържание 3_62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17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394200" y="1097280"/>
            <a:ext cx="7382160" cy="975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</a:t>
            </a:r>
            <a:r>
              <a:rPr lang="bg-BG" sz="2000" b="1" strike="noStrike" spc="21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GAB05.14218.08.03 - 105.000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1 опорен и 4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5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pic>
        <p:nvPicPr>
          <p:cNvPr id="319" name="Picture 655"/>
          <p:cNvPicPr/>
          <p:nvPr/>
        </p:nvPicPr>
        <p:blipFill>
          <a:blip r:embed="rId3"/>
          <a:stretch/>
        </p:blipFill>
        <p:spPr>
          <a:xfrm>
            <a:off x="2372760" y="3886200"/>
            <a:ext cx="2268000" cy="286920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56"/>
          <p:cNvPicPr/>
          <p:nvPr/>
        </p:nvPicPr>
        <p:blipFill>
          <a:blip r:embed="rId4"/>
          <a:stretch/>
        </p:blipFill>
        <p:spPr>
          <a:xfrm>
            <a:off x="0" y="3726000"/>
            <a:ext cx="2285640" cy="30466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320"/>
          <p:cNvPicPr/>
          <p:nvPr/>
        </p:nvPicPr>
        <p:blipFill>
          <a:blip r:embed="rId5"/>
          <a:stretch/>
        </p:blipFill>
        <p:spPr>
          <a:xfrm>
            <a:off x="6894000" y="2892240"/>
            <a:ext cx="2182680" cy="3880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3" name="Контейнер за съдържание 3_63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24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25" name="CustomShape 3"/>
          <p:cNvSpPr/>
          <p:nvPr/>
        </p:nvSpPr>
        <p:spPr>
          <a:xfrm>
            <a:off x="738000" y="1097280"/>
            <a:ext cx="7584840" cy="792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	MON24.53970.92.05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попадат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землището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 с.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Орсоя,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Лом,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Монтана - 240.000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26" name="Group 4"/>
          <p:cNvGrpSpPr/>
          <p:nvPr/>
        </p:nvGrpSpPr>
        <p:grpSpPr>
          <a:xfrm>
            <a:off x="-114840" y="1828800"/>
            <a:ext cx="9256680" cy="5027040"/>
            <a:chOff x="-114840" y="1828800"/>
            <a:chExt cx="9256680" cy="5027040"/>
          </a:xfrm>
        </p:grpSpPr>
        <p:pic>
          <p:nvPicPr>
            <p:cNvPr id="327" name="Picture 675"/>
            <p:cNvPicPr/>
            <p:nvPr/>
          </p:nvPicPr>
          <p:blipFill>
            <a:blip r:embed="rId3"/>
            <a:stretch/>
          </p:blipFill>
          <p:spPr>
            <a:xfrm>
              <a:off x="-112320" y="1830960"/>
              <a:ext cx="9252000" cy="5023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8" name="CustomShape 5"/>
            <p:cNvSpPr/>
            <p:nvPr/>
          </p:nvSpPr>
          <p:spPr>
            <a:xfrm>
              <a:off x="-114840" y="1828800"/>
              <a:ext cx="9256680" cy="50270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MON24.53970.92.02</a:t>
              </a:r>
              <a:r>
                <a:rPr lang="en-US" sz="900" b="1" strike="noStrike" spc="-109">
                  <a:solidFill>
                    <a:srgbClr val="C00000"/>
                  </a:solidFill>
                  <a:latin typeface="Arial"/>
                  <a:ea typeface="DejaVu Sans"/>
                </a:rPr>
                <a:t> </a:t>
              </a: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MON24.53970.92.03</a:t>
              </a:r>
              <a:endParaRPr lang="en-US" sz="9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MON24.53970.92.04</a:t>
              </a:r>
              <a:r>
                <a:rPr lang="en-US" sz="900" b="1" strike="noStrike" spc="-109">
                  <a:solidFill>
                    <a:srgbClr val="C00000"/>
                  </a:solidFill>
                  <a:latin typeface="Arial"/>
                  <a:ea typeface="DejaVu Sans"/>
                </a:rPr>
                <a:t> </a:t>
              </a:r>
              <a:r>
                <a:rPr lang="en-US" sz="900" b="1" strike="noStrike" spc="-1">
                  <a:solidFill>
                    <a:srgbClr val="C00000"/>
                  </a:solidFill>
                  <a:latin typeface="Arial"/>
                  <a:ea typeface="DejaVu Sans"/>
                </a:rPr>
                <a:t>MON24.53970.92.05</a:t>
              </a:r>
              <a:endParaRPr lang="en-US" sz="900" b="0" strike="noStrike" spc="-1">
                <a:latin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0" name="Контейнер за съдържание 3_66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31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696600" y="1097280"/>
            <a:ext cx="6921360" cy="914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	MON24.53970.92.05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Аерофотозаснемане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6 пиезометрични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33" name="Group 4"/>
          <p:cNvGrpSpPr/>
          <p:nvPr/>
        </p:nvGrpSpPr>
        <p:grpSpPr>
          <a:xfrm>
            <a:off x="0" y="4258800"/>
            <a:ext cx="4800240" cy="2514240"/>
            <a:chOff x="0" y="4258800"/>
            <a:chExt cx="4800240" cy="2514240"/>
          </a:xfrm>
        </p:grpSpPr>
        <p:pic>
          <p:nvPicPr>
            <p:cNvPr id="334" name="Picture 682"/>
            <p:cNvPicPr/>
            <p:nvPr/>
          </p:nvPicPr>
          <p:blipFill>
            <a:blip r:embed="rId3"/>
            <a:stretch/>
          </p:blipFill>
          <p:spPr>
            <a:xfrm>
              <a:off x="1080" y="4258800"/>
              <a:ext cx="2401200" cy="2514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5" name="CustomShape 5"/>
            <p:cNvSpPr/>
            <p:nvPr/>
          </p:nvSpPr>
          <p:spPr>
            <a:xfrm>
              <a:off x="0" y="4278600"/>
              <a:ext cx="2386080" cy="24678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6" name="Picture 684"/>
            <p:cNvPicPr/>
            <p:nvPr/>
          </p:nvPicPr>
          <p:blipFill>
            <a:blip r:embed="rId4"/>
            <a:stretch/>
          </p:blipFill>
          <p:spPr>
            <a:xfrm>
              <a:off x="2417400" y="4280040"/>
              <a:ext cx="2382120" cy="246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7" name="CustomShape 6"/>
            <p:cNvSpPr/>
            <p:nvPr/>
          </p:nvSpPr>
          <p:spPr>
            <a:xfrm>
              <a:off x="2416320" y="4278600"/>
              <a:ext cx="2383920" cy="24678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38" name="Picture 337"/>
          <p:cNvPicPr/>
          <p:nvPr/>
        </p:nvPicPr>
        <p:blipFill>
          <a:blip r:embed="rId5"/>
          <a:stretch/>
        </p:blipFill>
        <p:spPr>
          <a:xfrm>
            <a:off x="4957200" y="4040640"/>
            <a:ext cx="4063680" cy="269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0" name="Контейнер за съдържание 3_68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42" name="CustomShape 3"/>
          <p:cNvSpPr/>
          <p:nvPr/>
        </p:nvSpPr>
        <p:spPr>
          <a:xfrm>
            <a:off x="588240" y="1097280"/>
            <a:ext cx="7884000" cy="823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VAR</a:t>
            </a:r>
            <a:r>
              <a:rPr lang="bg-BG" sz="2000" b="1" strike="noStrike" spc="-5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13.68998-02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попада</a:t>
            </a:r>
            <a:r>
              <a:rPr lang="bg-BG" sz="2000" b="1" strike="noStrike" spc="-5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урбанизираната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територия</a:t>
            </a:r>
            <a:r>
              <a:rPr lang="bg-BG" sz="2000" b="1" strike="noStrike" spc="-4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с.</a:t>
            </a:r>
            <a:r>
              <a:rPr lang="bg-BG" sz="2000" b="1" strike="noStrike" spc="-4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Старо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Оряхово,</a:t>
            </a:r>
            <a:r>
              <a:rPr lang="bg-BG" sz="2000" b="1" strike="noStrike" spc="-262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Долни Чифлик, област Варна - 15.000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43" name="Group 4"/>
          <p:cNvGrpSpPr/>
          <p:nvPr/>
        </p:nvGrpSpPr>
        <p:grpSpPr>
          <a:xfrm>
            <a:off x="-114840" y="2194560"/>
            <a:ext cx="9256680" cy="4661280"/>
            <a:chOff x="-114840" y="2194560"/>
            <a:chExt cx="9256680" cy="4661280"/>
          </a:xfrm>
        </p:grpSpPr>
        <p:pic>
          <p:nvPicPr>
            <p:cNvPr id="344" name="Picture 699"/>
            <p:cNvPicPr/>
            <p:nvPr/>
          </p:nvPicPr>
          <p:blipFill>
            <a:blip r:embed="rId3"/>
            <a:stretch/>
          </p:blipFill>
          <p:spPr>
            <a:xfrm>
              <a:off x="-109800" y="2198160"/>
              <a:ext cx="9247320" cy="465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5" name="Picture 700"/>
            <p:cNvPicPr/>
            <p:nvPr/>
          </p:nvPicPr>
          <p:blipFill>
            <a:blip r:embed="rId4"/>
            <a:stretch/>
          </p:blipFill>
          <p:spPr>
            <a:xfrm>
              <a:off x="7236720" y="5090400"/>
              <a:ext cx="184680" cy="130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6" name="CustomShape 5"/>
            <p:cNvSpPr/>
            <p:nvPr/>
          </p:nvSpPr>
          <p:spPr>
            <a:xfrm>
              <a:off x="-114840" y="2194560"/>
              <a:ext cx="9256680" cy="4661280"/>
            </a:xfrm>
            <a:prstGeom prst="rect">
              <a:avLst/>
            </a:prstGeom>
            <a:noFill/>
            <a:ln w="6480">
              <a:solidFill>
                <a:srgbClr val="58585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CC0099"/>
                  </a:solidFill>
                  <a:latin typeface="Arial"/>
                  <a:ea typeface="DejaVu Sans"/>
                </a:rPr>
                <a:t>VAR</a:t>
              </a:r>
              <a:r>
                <a:rPr lang="en-US" sz="900" b="1" strike="noStrike" spc="-9">
                  <a:solidFill>
                    <a:srgbClr val="CC0099"/>
                  </a:solidFill>
                  <a:latin typeface="Arial"/>
                  <a:ea typeface="DejaVu Sans"/>
                </a:rPr>
                <a:t> </a:t>
              </a:r>
              <a:r>
                <a:rPr lang="en-US" sz="900" b="1" strike="noStrike" spc="-1">
                  <a:solidFill>
                    <a:srgbClr val="CC0099"/>
                  </a:solidFill>
                  <a:latin typeface="Arial"/>
                  <a:ea typeface="DejaVu Sans"/>
                </a:rPr>
                <a:t>13.68998-03</a:t>
              </a:r>
              <a:endParaRPr lang="en-US" sz="900" b="0" strike="noStrike" spc="-1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endParaRPr lang="en-US" sz="900" b="0" strike="noStrike" spc="-1"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lang="en-US" sz="900" b="1" strike="noStrike" spc="-1">
                  <a:solidFill>
                    <a:srgbClr val="D50092"/>
                  </a:solidFill>
                  <a:latin typeface="Arial"/>
                  <a:ea typeface="DejaVu Sans"/>
                </a:rPr>
                <a:t>VAR</a:t>
              </a:r>
              <a:r>
                <a:rPr lang="en-US" sz="900" b="1" strike="noStrike" spc="-12">
                  <a:solidFill>
                    <a:srgbClr val="D50092"/>
                  </a:solidFill>
                  <a:latin typeface="Arial"/>
                  <a:ea typeface="DejaVu Sans"/>
                </a:rPr>
                <a:t> </a:t>
              </a:r>
              <a:r>
                <a:rPr lang="en-US" sz="900" b="1" strike="noStrike" spc="-1">
                  <a:solidFill>
                    <a:srgbClr val="D50092"/>
                  </a:solidFill>
                  <a:latin typeface="Arial"/>
                  <a:ea typeface="DejaVu Sans"/>
                </a:rPr>
                <a:t>13.68998-02</a:t>
              </a:r>
              <a:endParaRPr lang="en-US" sz="900" b="0" strike="noStrike" spc="-1">
                <a:latin typeface="Arial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8" name="Контейнер за съдържание 3_69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49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745920" y="1097280"/>
            <a:ext cx="7405920" cy="1036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VAR</a:t>
            </a:r>
            <a:r>
              <a:rPr lang="bg-BG" sz="2000" b="1" strike="noStrike" spc="-5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13.68998-02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• 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Направено инженерно – геоложко проучване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 7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10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мрежа за измерване на деформации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в дълбочина – 10 инклинометрични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51" name="Group 4"/>
          <p:cNvGrpSpPr/>
          <p:nvPr/>
        </p:nvGrpSpPr>
        <p:grpSpPr>
          <a:xfrm>
            <a:off x="30600" y="4340520"/>
            <a:ext cx="4998240" cy="2393640"/>
            <a:chOff x="30600" y="4340520"/>
            <a:chExt cx="4998240" cy="2393640"/>
          </a:xfrm>
        </p:grpSpPr>
        <p:pic>
          <p:nvPicPr>
            <p:cNvPr id="352" name="Picture 712"/>
            <p:cNvPicPr/>
            <p:nvPr/>
          </p:nvPicPr>
          <p:blipFill>
            <a:blip r:embed="rId3"/>
            <a:stretch/>
          </p:blipFill>
          <p:spPr>
            <a:xfrm>
              <a:off x="32040" y="4340880"/>
              <a:ext cx="2483280" cy="2390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3" name="CustomShape 5"/>
            <p:cNvSpPr/>
            <p:nvPr/>
          </p:nvSpPr>
          <p:spPr>
            <a:xfrm>
              <a:off x="30600" y="4340520"/>
              <a:ext cx="2485440" cy="23936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4" name="Picture 714"/>
            <p:cNvPicPr/>
            <p:nvPr/>
          </p:nvPicPr>
          <p:blipFill>
            <a:blip r:embed="rId4"/>
            <a:stretch/>
          </p:blipFill>
          <p:spPr>
            <a:xfrm>
              <a:off x="2544480" y="4340880"/>
              <a:ext cx="2483280" cy="2390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5" name="CustomShape 6"/>
            <p:cNvSpPr/>
            <p:nvPr/>
          </p:nvSpPr>
          <p:spPr>
            <a:xfrm>
              <a:off x="2543400" y="4340520"/>
              <a:ext cx="2485440" cy="23936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56" name="Picture 355"/>
          <p:cNvPicPr/>
          <p:nvPr/>
        </p:nvPicPr>
        <p:blipFill>
          <a:blip r:embed="rId5"/>
          <a:stretch/>
        </p:blipFill>
        <p:spPr>
          <a:xfrm>
            <a:off x="6629400" y="3563280"/>
            <a:ext cx="2393640" cy="319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9" name="Контейнер за съдържание 3_0"/>
          <p:cNvPicPr/>
          <p:nvPr/>
        </p:nvPicPr>
        <p:blipFill>
          <a:blip r:embed="rId2"/>
          <a:stretch/>
        </p:blipFill>
        <p:spPr>
          <a:xfrm>
            <a:off x="-108360" y="-2340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60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1" name="CustomShape 3"/>
          <p:cNvSpPr/>
          <p:nvPr/>
        </p:nvSpPr>
        <p:spPr>
          <a:xfrm>
            <a:off x="16560" y="1517400"/>
            <a:ext cx="9131760" cy="149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VTR31.29091.05 попада в землището на с. Железарци,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Стражица,</a:t>
            </a:r>
            <a:r>
              <a:rPr lang="bg-BG" sz="2000" b="1" strike="noStrike" spc="-26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 Велико Търново – 143.400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62" name="Group 4"/>
          <p:cNvGrpSpPr/>
          <p:nvPr/>
        </p:nvGrpSpPr>
        <p:grpSpPr>
          <a:xfrm>
            <a:off x="-108360" y="2189160"/>
            <a:ext cx="9249840" cy="4596480"/>
            <a:chOff x="-108360" y="2189160"/>
            <a:chExt cx="9249840" cy="4596480"/>
          </a:xfrm>
        </p:grpSpPr>
        <p:pic>
          <p:nvPicPr>
            <p:cNvPr id="63" name="Picture 68"/>
            <p:cNvPicPr/>
            <p:nvPr/>
          </p:nvPicPr>
          <p:blipFill>
            <a:blip r:embed="rId3"/>
            <a:stretch/>
          </p:blipFill>
          <p:spPr>
            <a:xfrm>
              <a:off x="-105840" y="2190240"/>
              <a:ext cx="9245520" cy="4593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4" name="CustomShape 5"/>
            <p:cNvSpPr/>
            <p:nvPr/>
          </p:nvSpPr>
          <p:spPr>
            <a:xfrm>
              <a:off x="-108360" y="2189160"/>
              <a:ext cx="9249840" cy="459648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8" name="Контейнер за съдържание 3_71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59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33840" y="1097280"/>
            <a:ext cx="8992080" cy="853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Свлачище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VAR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06.10135-28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попада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урбанизираната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територия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град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Варна,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община Варна, област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Варна - 8.000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61" name="Group 4"/>
          <p:cNvGrpSpPr/>
          <p:nvPr/>
        </p:nvGrpSpPr>
        <p:grpSpPr>
          <a:xfrm>
            <a:off x="-114840" y="1828800"/>
            <a:ext cx="9256680" cy="5050080"/>
            <a:chOff x="-114840" y="1828800"/>
            <a:chExt cx="9256680" cy="5050080"/>
          </a:xfrm>
        </p:grpSpPr>
        <p:pic>
          <p:nvPicPr>
            <p:cNvPr id="362" name="Picture 728"/>
            <p:cNvPicPr/>
            <p:nvPr/>
          </p:nvPicPr>
          <p:blipFill>
            <a:blip r:embed="rId3"/>
            <a:stretch/>
          </p:blipFill>
          <p:spPr>
            <a:xfrm>
              <a:off x="-109800" y="1833120"/>
              <a:ext cx="9246600" cy="5042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CustomShape 5"/>
            <p:cNvSpPr/>
            <p:nvPr/>
          </p:nvSpPr>
          <p:spPr>
            <a:xfrm>
              <a:off x="-114840" y="1828800"/>
              <a:ext cx="9256680" cy="5050080"/>
            </a:xfrm>
            <a:prstGeom prst="rect">
              <a:avLst/>
            </a:prstGeom>
            <a:noFill/>
            <a:ln w="6480">
              <a:solidFill>
                <a:srgbClr val="58585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5" name="Контейнер за съдържание 3_72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66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827640" y="1097280"/>
            <a:ext cx="7404840" cy="1128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Свлачище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VAR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06.10135-28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• 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Направено инженерно – геоложко проучване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 7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10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мрежа за измерване на деформации в дълбочина –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10 инклинометрични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68" name="Group 4"/>
          <p:cNvGrpSpPr/>
          <p:nvPr/>
        </p:nvGrpSpPr>
        <p:grpSpPr>
          <a:xfrm>
            <a:off x="3240" y="4800600"/>
            <a:ext cx="5025600" cy="1956960"/>
            <a:chOff x="3240" y="4800600"/>
            <a:chExt cx="5025600" cy="1956960"/>
          </a:xfrm>
        </p:grpSpPr>
        <p:pic>
          <p:nvPicPr>
            <p:cNvPr id="369" name="Picture 735"/>
            <p:cNvPicPr/>
            <p:nvPr/>
          </p:nvPicPr>
          <p:blipFill>
            <a:blip r:embed="rId3"/>
            <a:stretch/>
          </p:blipFill>
          <p:spPr>
            <a:xfrm>
              <a:off x="4680" y="4803120"/>
              <a:ext cx="2494440" cy="1954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0" name="CustomShape 5"/>
            <p:cNvSpPr/>
            <p:nvPr/>
          </p:nvSpPr>
          <p:spPr>
            <a:xfrm>
              <a:off x="3240" y="4800600"/>
              <a:ext cx="2496600" cy="19569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1" name="Picture 737"/>
            <p:cNvPicPr/>
            <p:nvPr/>
          </p:nvPicPr>
          <p:blipFill>
            <a:blip r:embed="rId4"/>
            <a:stretch/>
          </p:blipFill>
          <p:spPr>
            <a:xfrm>
              <a:off x="2533320" y="4803120"/>
              <a:ext cx="2494440" cy="1954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2" name="CustomShape 6"/>
            <p:cNvSpPr/>
            <p:nvPr/>
          </p:nvSpPr>
          <p:spPr>
            <a:xfrm>
              <a:off x="2532240" y="4800600"/>
              <a:ext cx="2496600" cy="19569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73" name="Picture 372"/>
          <p:cNvPicPr/>
          <p:nvPr/>
        </p:nvPicPr>
        <p:blipFill>
          <a:blip r:embed="rId5"/>
          <a:stretch/>
        </p:blipFill>
        <p:spPr>
          <a:xfrm>
            <a:off x="6316200" y="3886200"/>
            <a:ext cx="2743200" cy="2876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5" name="Контейнер за съдържание 3_74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76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77" name="CustomShape 3"/>
          <p:cNvSpPr/>
          <p:nvPr/>
        </p:nvSpPr>
        <p:spPr>
          <a:xfrm>
            <a:off x="100800" y="1097280"/>
            <a:ext cx="8860680" cy="914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BGS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15.53045-01</a:t>
            </a:r>
            <a:r>
              <a:rPr lang="bg-BG" sz="2000" b="1" strike="noStrike" spc="-3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попада</a:t>
            </a: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урбанизираната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територия</a:t>
            </a:r>
            <a:r>
              <a:rPr lang="bg-BG" sz="2000" b="1" strike="noStrike" spc="-3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с.</a:t>
            </a:r>
            <a:r>
              <a:rPr lang="bg-BG" sz="2000" b="1" strike="noStrike" spc="-1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Обзор,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</a:t>
            </a:r>
            <a:r>
              <a:rPr lang="bg-BG" sz="2000" b="1" strike="noStrike" spc="-25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Несебър, област</a:t>
            </a:r>
            <a:r>
              <a:rPr lang="bg-BG" sz="2000" b="1" strike="noStrike" spc="-1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Бургас - 70.000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78" name="Group 4"/>
          <p:cNvGrpSpPr/>
          <p:nvPr/>
        </p:nvGrpSpPr>
        <p:grpSpPr>
          <a:xfrm>
            <a:off x="-92880" y="1894320"/>
            <a:ext cx="9234720" cy="4949640"/>
            <a:chOff x="-92880" y="1894320"/>
            <a:chExt cx="9234720" cy="4949640"/>
          </a:xfrm>
        </p:grpSpPr>
        <p:pic>
          <p:nvPicPr>
            <p:cNvPr id="379" name="Picture 757"/>
            <p:cNvPicPr/>
            <p:nvPr/>
          </p:nvPicPr>
          <p:blipFill>
            <a:blip r:embed="rId3"/>
            <a:stretch/>
          </p:blipFill>
          <p:spPr>
            <a:xfrm>
              <a:off x="-87840" y="1897920"/>
              <a:ext cx="9225360" cy="4942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0" name="CustomShape 5"/>
            <p:cNvSpPr/>
            <p:nvPr/>
          </p:nvSpPr>
          <p:spPr>
            <a:xfrm>
              <a:off x="-92880" y="1894320"/>
              <a:ext cx="9234720" cy="4949640"/>
            </a:xfrm>
            <a:prstGeom prst="rect">
              <a:avLst/>
            </a:prstGeom>
            <a:noFill/>
            <a:ln w="6480">
              <a:solidFill>
                <a:srgbClr val="58585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2" name="Контейнер за съдържание 3_75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83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828720" y="1097280"/>
            <a:ext cx="7404840" cy="1128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</a:t>
            </a: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BGS</a:t>
            </a:r>
            <a:r>
              <a:rPr lang="bg-BG" sz="2000" b="1" strike="noStrike" spc="-26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15.53045-01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• 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Направено инженерно – геоложко проучване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 7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10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мрежа за измерване на деформации в дълбочина –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10 инклинометрични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35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2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85" name="Group 4"/>
          <p:cNvGrpSpPr/>
          <p:nvPr/>
        </p:nvGrpSpPr>
        <p:grpSpPr>
          <a:xfrm>
            <a:off x="-113040" y="4566240"/>
            <a:ext cx="5987880" cy="2265120"/>
            <a:chOff x="-113040" y="4566240"/>
            <a:chExt cx="5987880" cy="2265120"/>
          </a:xfrm>
        </p:grpSpPr>
        <p:pic>
          <p:nvPicPr>
            <p:cNvPr id="386" name="Picture 769"/>
            <p:cNvPicPr/>
            <p:nvPr/>
          </p:nvPicPr>
          <p:blipFill>
            <a:blip r:embed="rId3"/>
            <a:stretch/>
          </p:blipFill>
          <p:spPr>
            <a:xfrm>
              <a:off x="-111240" y="4566240"/>
              <a:ext cx="2991600" cy="2265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7" name="CustomShape 5"/>
            <p:cNvSpPr/>
            <p:nvPr/>
          </p:nvSpPr>
          <p:spPr>
            <a:xfrm>
              <a:off x="-113040" y="4583520"/>
              <a:ext cx="2976840" cy="223272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8" name="Picture 771"/>
            <p:cNvPicPr/>
            <p:nvPr/>
          </p:nvPicPr>
          <p:blipFill>
            <a:blip r:embed="rId4"/>
            <a:stretch/>
          </p:blipFill>
          <p:spPr>
            <a:xfrm>
              <a:off x="2900160" y="4584600"/>
              <a:ext cx="2973600" cy="2229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9" name="CustomShape 6"/>
            <p:cNvSpPr/>
            <p:nvPr/>
          </p:nvSpPr>
          <p:spPr>
            <a:xfrm>
              <a:off x="2898000" y="4583520"/>
              <a:ext cx="2976840" cy="223272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90" name="CustomShape 7"/>
          <p:cNvSpPr/>
          <p:nvPr/>
        </p:nvSpPr>
        <p:spPr>
          <a:xfrm>
            <a:off x="6035040" y="4649400"/>
            <a:ext cx="2558160" cy="6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1" name="Picture 390"/>
          <p:cNvPicPr/>
          <p:nvPr/>
        </p:nvPicPr>
        <p:blipFill>
          <a:blip r:embed="rId5"/>
          <a:stretch/>
        </p:blipFill>
        <p:spPr>
          <a:xfrm>
            <a:off x="6549480" y="4078800"/>
            <a:ext cx="2522520" cy="271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3" name="Контейнер за съдържание 3_77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394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924840" y="1097280"/>
            <a:ext cx="7211160" cy="94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PVN08.68045.02 попада в землището на с. Сомовит,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Гулянци, област Плевен - 881.600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396" name="Group 4"/>
          <p:cNvGrpSpPr/>
          <p:nvPr/>
        </p:nvGrpSpPr>
        <p:grpSpPr>
          <a:xfrm>
            <a:off x="-89640" y="1928880"/>
            <a:ext cx="9231480" cy="4927320"/>
            <a:chOff x="-89640" y="1928880"/>
            <a:chExt cx="9231480" cy="4927320"/>
          </a:xfrm>
        </p:grpSpPr>
        <p:pic>
          <p:nvPicPr>
            <p:cNvPr id="397" name="Picture 787"/>
            <p:cNvPicPr/>
            <p:nvPr/>
          </p:nvPicPr>
          <p:blipFill>
            <a:blip r:embed="rId3"/>
            <a:stretch/>
          </p:blipFill>
          <p:spPr>
            <a:xfrm>
              <a:off x="-86760" y="1930320"/>
              <a:ext cx="9226800" cy="4923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98" name="CustomShape 5"/>
            <p:cNvSpPr/>
            <p:nvPr/>
          </p:nvSpPr>
          <p:spPr>
            <a:xfrm>
              <a:off x="-89640" y="1928880"/>
              <a:ext cx="9231480" cy="492732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0" name="Контейнер за съдържание 3_78"/>
          <p:cNvPicPr/>
          <p:nvPr/>
        </p:nvPicPr>
        <p:blipFill>
          <a:blip r:embed="rId2"/>
          <a:stretch/>
        </p:blipFill>
        <p:spPr>
          <a:xfrm>
            <a:off x="-114840" y="-856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01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02" name="CustomShape 3"/>
          <p:cNvSpPr/>
          <p:nvPr/>
        </p:nvSpPr>
        <p:spPr>
          <a:xfrm>
            <a:off x="763560" y="1097280"/>
            <a:ext cx="7533000" cy="1158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PVN08.68045.02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• Аерофото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2 опорни и 10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8 пиезометрични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403" name="Group 4"/>
          <p:cNvGrpSpPr/>
          <p:nvPr/>
        </p:nvGrpSpPr>
        <p:grpSpPr>
          <a:xfrm>
            <a:off x="108000" y="4836600"/>
            <a:ext cx="5301360" cy="1840320"/>
            <a:chOff x="108000" y="4836600"/>
            <a:chExt cx="5301360" cy="1840320"/>
          </a:xfrm>
        </p:grpSpPr>
        <p:pic>
          <p:nvPicPr>
            <p:cNvPr id="404" name="Picture 797"/>
            <p:cNvPicPr/>
            <p:nvPr/>
          </p:nvPicPr>
          <p:blipFill>
            <a:blip r:embed="rId3"/>
            <a:stretch/>
          </p:blipFill>
          <p:spPr>
            <a:xfrm>
              <a:off x="108000" y="4836600"/>
              <a:ext cx="1747440" cy="1840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5" name="Picture 798"/>
            <p:cNvPicPr/>
            <p:nvPr/>
          </p:nvPicPr>
          <p:blipFill>
            <a:blip r:embed="rId4"/>
            <a:stretch/>
          </p:blipFill>
          <p:spPr>
            <a:xfrm>
              <a:off x="1884960" y="4836600"/>
              <a:ext cx="1747440" cy="1840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6" name="Picture 799"/>
            <p:cNvPicPr/>
            <p:nvPr/>
          </p:nvPicPr>
          <p:blipFill>
            <a:blip r:embed="rId5"/>
            <a:stretch/>
          </p:blipFill>
          <p:spPr>
            <a:xfrm>
              <a:off x="3661920" y="4836600"/>
              <a:ext cx="1747440" cy="1840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7" name="Picture 406"/>
          <p:cNvPicPr/>
          <p:nvPr/>
        </p:nvPicPr>
        <p:blipFill>
          <a:blip r:embed="rId6"/>
          <a:stretch/>
        </p:blipFill>
        <p:spPr>
          <a:xfrm>
            <a:off x="6436800" y="3323880"/>
            <a:ext cx="2514240" cy="334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" name="Контейнер за съдържание 3_80"/>
          <p:cNvPicPr/>
          <p:nvPr/>
        </p:nvPicPr>
        <p:blipFill>
          <a:blip r:embed="rId2"/>
          <a:stretch/>
        </p:blipFill>
        <p:spPr>
          <a:xfrm>
            <a:off x="-114840" y="-8532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10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924120" y="1097280"/>
            <a:ext cx="7211160" cy="1006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PVN08.68045.03 попада в землището на с. Сомовит,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Гулянци, област Плевен - 90.000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412" name="Group 4"/>
          <p:cNvGrpSpPr/>
          <p:nvPr/>
        </p:nvGrpSpPr>
        <p:grpSpPr>
          <a:xfrm>
            <a:off x="-89640" y="1828800"/>
            <a:ext cx="9231840" cy="5027400"/>
            <a:chOff x="-89640" y="1828800"/>
            <a:chExt cx="9231840" cy="5027400"/>
          </a:xfrm>
        </p:grpSpPr>
        <p:pic>
          <p:nvPicPr>
            <p:cNvPr id="413" name="Picture 810"/>
            <p:cNvPicPr/>
            <p:nvPr/>
          </p:nvPicPr>
          <p:blipFill>
            <a:blip r:embed="rId3"/>
            <a:stretch/>
          </p:blipFill>
          <p:spPr>
            <a:xfrm>
              <a:off x="-86760" y="1830240"/>
              <a:ext cx="9227160" cy="5023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4" name="CustomShape 5"/>
            <p:cNvSpPr/>
            <p:nvPr/>
          </p:nvSpPr>
          <p:spPr>
            <a:xfrm>
              <a:off x="-89640" y="1828800"/>
              <a:ext cx="9231840" cy="50274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6" name="Контейнер за съдържание 3_81"/>
          <p:cNvPicPr/>
          <p:nvPr/>
        </p:nvPicPr>
        <p:blipFill>
          <a:blip r:embed="rId2"/>
          <a:stretch/>
        </p:blipFill>
        <p:spPr>
          <a:xfrm>
            <a:off x="-114840" y="-8532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17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838080" y="1097280"/>
            <a:ext cx="7382160" cy="1128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PVN08.68045.03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1 опорен и 6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8 пиезометрични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pic>
        <p:nvPicPr>
          <p:cNvPr id="419" name="Picture 816"/>
          <p:cNvPicPr/>
          <p:nvPr/>
        </p:nvPicPr>
        <p:blipFill>
          <a:blip r:embed="rId3"/>
          <a:stretch/>
        </p:blipFill>
        <p:spPr>
          <a:xfrm>
            <a:off x="144720" y="3670920"/>
            <a:ext cx="3298680" cy="295704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419"/>
          <p:cNvPicPr/>
          <p:nvPr/>
        </p:nvPicPr>
        <p:blipFill>
          <a:blip r:embed="rId4"/>
          <a:stretch/>
        </p:blipFill>
        <p:spPr>
          <a:xfrm>
            <a:off x="4800600" y="3140640"/>
            <a:ext cx="4114440" cy="349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2" name="Контейнер за съдържание 3_83"/>
          <p:cNvPicPr/>
          <p:nvPr/>
        </p:nvPicPr>
        <p:blipFill>
          <a:blip r:embed="rId2"/>
          <a:stretch/>
        </p:blipFill>
        <p:spPr>
          <a:xfrm>
            <a:off x="-114840" y="-8532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23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882720" y="1097280"/>
            <a:ext cx="7292160" cy="1067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VTR31.36782.01 попада в землището на с. Кесарево,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Стражица, област Велико Търново - 300.000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425" name="Group 4"/>
          <p:cNvGrpSpPr/>
          <p:nvPr/>
        </p:nvGrpSpPr>
        <p:grpSpPr>
          <a:xfrm>
            <a:off x="-89640" y="1828800"/>
            <a:ext cx="9231480" cy="5027400"/>
            <a:chOff x="-89640" y="1828800"/>
            <a:chExt cx="9231480" cy="5027400"/>
          </a:xfrm>
        </p:grpSpPr>
        <p:pic>
          <p:nvPicPr>
            <p:cNvPr id="426" name="Picture 830"/>
            <p:cNvPicPr/>
            <p:nvPr/>
          </p:nvPicPr>
          <p:blipFill>
            <a:blip r:embed="rId3"/>
            <a:stretch/>
          </p:blipFill>
          <p:spPr>
            <a:xfrm>
              <a:off x="-86760" y="1830240"/>
              <a:ext cx="9226800" cy="5023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7" name="CustomShape 5"/>
            <p:cNvSpPr/>
            <p:nvPr/>
          </p:nvSpPr>
          <p:spPr>
            <a:xfrm>
              <a:off x="-89640" y="1828800"/>
              <a:ext cx="9231480" cy="50274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9" name="Контейнер за съдържание 3_84"/>
          <p:cNvPicPr/>
          <p:nvPr/>
        </p:nvPicPr>
        <p:blipFill>
          <a:blip r:embed="rId2"/>
          <a:stretch/>
        </p:blipFill>
        <p:spPr>
          <a:xfrm>
            <a:off x="-114120" y="-8532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30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762120" y="1330200"/>
            <a:ext cx="7533000" cy="1128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VTR31.36782.01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 13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5 пиезометрични колони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432" name="Group 4"/>
          <p:cNvGrpSpPr/>
          <p:nvPr/>
        </p:nvGrpSpPr>
        <p:grpSpPr>
          <a:xfrm>
            <a:off x="228600" y="4297680"/>
            <a:ext cx="5559840" cy="2330280"/>
            <a:chOff x="228600" y="4297680"/>
            <a:chExt cx="5559840" cy="2330280"/>
          </a:xfrm>
        </p:grpSpPr>
        <p:pic>
          <p:nvPicPr>
            <p:cNvPr id="433" name="Picture 837"/>
            <p:cNvPicPr/>
            <p:nvPr/>
          </p:nvPicPr>
          <p:blipFill>
            <a:blip r:embed="rId3"/>
            <a:stretch/>
          </p:blipFill>
          <p:spPr>
            <a:xfrm>
              <a:off x="228600" y="4297680"/>
              <a:ext cx="2764800" cy="2330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34" name="Picture 838"/>
            <p:cNvPicPr/>
            <p:nvPr/>
          </p:nvPicPr>
          <p:blipFill>
            <a:blip r:embed="rId4"/>
            <a:stretch/>
          </p:blipFill>
          <p:spPr>
            <a:xfrm>
              <a:off x="3025080" y="4297680"/>
              <a:ext cx="2763360" cy="23302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35" name="Picture 434"/>
          <p:cNvPicPr/>
          <p:nvPr/>
        </p:nvPicPr>
        <p:blipFill>
          <a:blip r:embed="rId5"/>
          <a:stretch/>
        </p:blipFill>
        <p:spPr>
          <a:xfrm>
            <a:off x="6400800" y="3317400"/>
            <a:ext cx="2484720" cy="331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6" name="Контейнер за съдържание 3_1"/>
          <p:cNvPicPr/>
          <p:nvPr/>
        </p:nvPicPr>
        <p:blipFill>
          <a:blip r:embed="rId2"/>
          <a:stretch/>
        </p:blipFill>
        <p:spPr>
          <a:xfrm>
            <a:off x="-113400" y="-838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67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8" name="CustomShape 3"/>
          <p:cNvSpPr/>
          <p:nvPr/>
        </p:nvSpPr>
        <p:spPr>
          <a:xfrm>
            <a:off x="16560" y="1517400"/>
            <a:ext cx="9131760" cy="149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69" name="CustomShape 4"/>
          <p:cNvSpPr/>
          <p:nvPr/>
        </p:nvSpPr>
        <p:spPr>
          <a:xfrm>
            <a:off x="362520" y="2105640"/>
            <a:ext cx="8322480" cy="45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5"/>
          <p:cNvSpPr/>
          <p:nvPr/>
        </p:nvSpPr>
        <p:spPr>
          <a:xfrm>
            <a:off x="362520" y="1432080"/>
            <a:ext cx="8322480" cy="12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71" name="CustomShape 6"/>
          <p:cNvSpPr/>
          <p:nvPr/>
        </p:nvSpPr>
        <p:spPr>
          <a:xfrm>
            <a:off x="765720" y="1274040"/>
            <a:ext cx="7691040" cy="6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VTR31.29091.05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Изготвена техническа документация за КИС</a:t>
            </a:r>
            <a:endParaRPr lang="en-US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Направено инженерно – геоложко проучване</a:t>
            </a:r>
            <a:endParaRPr lang="en-US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Изградена геодезическа мрежа – 4 контролни и </a:t>
            </a:r>
            <a:endParaRPr lang="en-US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18 контролни репери</a:t>
            </a:r>
            <a:endParaRPr lang="en-US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bg-BG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Изградена хидрогеоложка мрежа – 7 пиезометрични колони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grpSp>
        <p:nvGrpSpPr>
          <p:cNvPr id="72" name="Group 7"/>
          <p:cNvGrpSpPr/>
          <p:nvPr/>
        </p:nvGrpSpPr>
        <p:grpSpPr>
          <a:xfrm>
            <a:off x="0" y="4066200"/>
            <a:ext cx="4114440" cy="3200040"/>
            <a:chOff x="0" y="4066200"/>
            <a:chExt cx="4114440" cy="3200040"/>
          </a:xfrm>
        </p:grpSpPr>
        <p:pic>
          <p:nvPicPr>
            <p:cNvPr id="73" name="Picture 75_0"/>
            <p:cNvPicPr/>
            <p:nvPr/>
          </p:nvPicPr>
          <p:blipFill>
            <a:blip r:embed="rId3"/>
            <a:srcRect r="52744"/>
            <a:stretch/>
          </p:blipFill>
          <p:spPr>
            <a:xfrm>
              <a:off x="0" y="4066200"/>
              <a:ext cx="3232800" cy="2719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CustomShape 8"/>
            <p:cNvSpPr/>
            <p:nvPr/>
          </p:nvSpPr>
          <p:spPr>
            <a:xfrm>
              <a:off x="3500280" y="7129440"/>
              <a:ext cx="614160" cy="136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75" name="Picture 74"/>
          <p:cNvPicPr/>
          <p:nvPr/>
        </p:nvPicPr>
        <p:blipFill>
          <a:blip r:embed="rId4"/>
          <a:stretch/>
        </p:blipFill>
        <p:spPr>
          <a:xfrm rot="5385000">
            <a:off x="5886000" y="3593520"/>
            <a:ext cx="4225680" cy="2054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7" name="Контейнер за съдържание 3_86"/>
          <p:cNvPicPr/>
          <p:nvPr/>
        </p:nvPicPr>
        <p:blipFill>
          <a:blip r:embed="rId2"/>
          <a:stretch/>
        </p:blipFill>
        <p:spPr>
          <a:xfrm>
            <a:off x="-114840" y="-8532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38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39" name="CustomShape 3"/>
          <p:cNvSpPr/>
          <p:nvPr/>
        </p:nvSpPr>
        <p:spPr>
          <a:xfrm>
            <a:off x="778680" y="1097280"/>
            <a:ext cx="7497720" cy="1067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VTR31.51593.03 попада в землището на с. Николаево,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Стражица, област Велико Търново - 26.860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440" name="Group 4"/>
          <p:cNvGrpSpPr/>
          <p:nvPr/>
        </p:nvGrpSpPr>
        <p:grpSpPr>
          <a:xfrm>
            <a:off x="-83520" y="1828800"/>
            <a:ext cx="9225720" cy="5027400"/>
            <a:chOff x="-83520" y="1828800"/>
            <a:chExt cx="9225720" cy="5027400"/>
          </a:xfrm>
        </p:grpSpPr>
        <p:pic>
          <p:nvPicPr>
            <p:cNvPr id="441" name="Picture 856"/>
            <p:cNvPicPr/>
            <p:nvPr/>
          </p:nvPicPr>
          <p:blipFill>
            <a:blip r:embed="rId3"/>
            <a:stretch/>
          </p:blipFill>
          <p:spPr>
            <a:xfrm>
              <a:off x="-80640" y="1830240"/>
              <a:ext cx="9220320" cy="5023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2" name="CustomShape 5"/>
            <p:cNvSpPr/>
            <p:nvPr/>
          </p:nvSpPr>
          <p:spPr>
            <a:xfrm>
              <a:off x="-83520" y="1828800"/>
              <a:ext cx="9225720" cy="502740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4" name="Контейнер за съдържание 3_87"/>
          <p:cNvPicPr/>
          <p:nvPr/>
        </p:nvPicPr>
        <p:blipFill>
          <a:blip r:embed="rId2"/>
          <a:stretch/>
        </p:blipFill>
        <p:spPr>
          <a:xfrm>
            <a:off x="-114840" y="-8532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45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46" name="CustomShape 3"/>
          <p:cNvSpPr/>
          <p:nvPr/>
        </p:nvSpPr>
        <p:spPr>
          <a:xfrm>
            <a:off x="949320" y="1371600"/>
            <a:ext cx="5258520" cy="1250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Свлачище VTR31.51593.03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9 контролни репери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447" name="Group 4"/>
          <p:cNvGrpSpPr/>
          <p:nvPr/>
        </p:nvGrpSpPr>
        <p:grpSpPr>
          <a:xfrm>
            <a:off x="205200" y="3837600"/>
            <a:ext cx="5340240" cy="2741760"/>
            <a:chOff x="205200" y="3837600"/>
            <a:chExt cx="5340240" cy="2741760"/>
          </a:xfrm>
        </p:grpSpPr>
        <p:pic>
          <p:nvPicPr>
            <p:cNvPr id="448" name="Picture 863"/>
            <p:cNvPicPr/>
            <p:nvPr/>
          </p:nvPicPr>
          <p:blipFill>
            <a:blip r:embed="rId3"/>
            <a:stretch/>
          </p:blipFill>
          <p:spPr>
            <a:xfrm>
              <a:off x="205920" y="3839400"/>
              <a:ext cx="2653200" cy="2737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9" name="CustomShape 5"/>
            <p:cNvSpPr/>
            <p:nvPr/>
          </p:nvSpPr>
          <p:spPr>
            <a:xfrm>
              <a:off x="205200" y="3837600"/>
              <a:ext cx="2656080" cy="27417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0" name="Picture 865"/>
            <p:cNvPicPr/>
            <p:nvPr/>
          </p:nvPicPr>
          <p:blipFill>
            <a:blip r:embed="rId4"/>
            <a:stretch/>
          </p:blipFill>
          <p:spPr>
            <a:xfrm>
              <a:off x="2890800" y="3839400"/>
              <a:ext cx="2652840" cy="2737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51" name="CustomShape 6"/>
            <p:cNvSpPr/>
            <p:nvPr/>
          </p:nvSpPr>
          <p:spPr>
            <a:xfrm>
              <a:off x="2889360" y="3837600"/>
              <a:ext cx="2656080" cy="27417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52" name="Picture 451"/>
          <p:cNvPicPr/>
          <p:nvPr/>
        </p:nvPicPr>
        <p:blipFill>
          <a:blip r:embed="rId5"/>
          <a:stretch/>
        </p:blipFill>
        <p:spPr>
          <a:xfrm rot="5402400">
            <a:off x="5115240" y="2803680"/>
            <a:ext cx="5051520" cy="245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4" name="Контейнер за съдържание 3_89"/>
          <p:cNvPicPr/>
          <p:nvPr/>
        </p:nvPicPr>
        <p:blipFill>
          <a:blip r:embed="rId2"/>
          <a:stretch/>
        </p:blipFill>
        <p:spPr>
          <a:xfrm>
            <a:off x="0" y="9756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55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56" name="CustomShape 3"/>
          <p:cNvSpPr/>
          <p:nvPr/>
        </p:nvSpPr>
        <p:spPr>
          <a:xfrm>
            <a:off x="705600" y="1097280"/>
            <a:ext cx="7642440" cy="1094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KNL 04.48711-01 попада в землището на с. Мламолово,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Бобов дол, област Кюстендил - 60.840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457" name="Group 4"/>
          <p:cNvGrpSpPr/>
          <p:nvPr/>
        </p:nvGrpSpPr>
        <p:grpSpPr>
          <a:xfrm>
            <a:off x="27000" y="2103120"/>
            <a:ext cx="9298080" cy="4935960"/>
            <a:chOff x="27000" y="2103120"/>
            <a:chExt cx="9298080" cy="4935960"/>
          </a:xfrm>
        </p:grpSpPr>
        <p:pic>
          <p:nvPicPr>
            <p:cNvPr id="458" name="Picture 878"/>
            <p:cNvPicPr/>
            <p:nvPr/>
          </p:nvPicPr>
          <p:blipFill>
            <a:blip r:embed="rId3"/>
            <a:stretch/>
          </p:blipFill>
          <p:spPr>
            <a:xfrm>
              <a:off x="29880" y="2105280"/>
              <a:ext cx="9293040" cy="4932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59" name="CustomShape 5"/>
            <p:cNvSpPr/>
            <p:nvPr/>
          </p:nvSpPr>
          <p:spPr>
            <a:xfrm>
              <a:off x="27000" y="2103120"/>
              <a:ext cx="9298080" cy="4935960"/>
            </a:xfrm>
            <a:prstGeom prst="rect">
              <a:avLst/>
            </a:prstGeom>
            <a:noFill/>
            <a:ln w="3240">
              <a:solidFill>
                <a:srgbClr val="4F81B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1" name="Контейнер за съдържание 3_90"/>
          <p:cNvPicPr/>
          <p:nvPr/>
        </p:nvPicPr>
        <p:blipFill>
          <a:blip r:embed="rId2"/>
          <a:stretch/>
        </p:blipFill>
        <p:spPr>
          <a:xfrm>
            <a:off x="-23040" y="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462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63" name="CustomShape 3"/>
          <p:cNvSpPr/>
          <p:nvPr/>
        </p:nvSpPr>
        <p:spPr>
          <a:xfrm>
            <a:off x="759240" y="1097280"/>
            <a:ext cx="7534080" cy="1369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KNL 04.48711-01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• 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Направено инженерно – геоложко проучване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4 опорни и 36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6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мрежа за измерване на деформации в дълбочина -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12 инклинометрични колони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464" name="Group 4"/>
          <p:cNvGrpSpPr/>
          <p:nvPr/>
        </p:nvGrpSpPr>
        <p:grpSpPr>
          <a:xfrm>
            <a:off x="138960" y="4608000"/>
            <a:ext cx="1918080" cy="2213640"/>
            <a:chOff x="138960" y="4608000"/>
            <a:chExt cx="1918080" cy="2213640"/>
          </a:xfrm>
        </p:grpSpPr>
        <p:pic>
          <p:nvPicPr>
            <p:cNvPr id="465" name="Picture 888"/>
            <p:cNvPicPr/>
            <p:nvPr/>
          </p:nvPicPr>
          <p:blipFill>
            <a:blip r:embed="rId3"/>
            <a:stretch/>
          </p:blipFill>
          <p:spPr>
            <a:xfrm>
              <a:off x="141120" y="4608720"/>
              <a:ext cx="1914840" cy="2211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66" name="CustomShape 5"/>
            <p:cNvSpPr/>
            <p:nvPr/>
          </p:nvSpPr>
          <p:spPr>
            <a:xfrm>
              <a:off x="138960" y="4608000"/>
              <a:ext cx="1918080" cy="22136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67" name="Group 6"/>
          <p:cNvGrpSpPr/>
          <p:nvPr/>
        </p:nvGrpSpPr>
        <p:grpSpPr>
          <a:xfrm>
            <a:off x="2201400" y="4644000"/>
            <a:ext cx="3061440" cy="2177640"/>
            <a:chOff x="2201400" y="4644000"/>
            <a:chExt cx="3061440" cy="2177640"/>
          </a:xfrm>
        </p:grpSpPr>
        <p:pic>
          <p:nvPicPr>
            <p:cNvPr id="468" name="Picture 891"/>
            <p:cNvPicPr/>
            <p:nvPr/>
          </p:nvPicPr>
          <p:blipFill>
            <a:blip r:embed="rId4"/>
            <a:stretch/>
          </p:blipFill>
          <p:spPr>
            <a:xfrm>
              <a:off x="2202840" y="4645440"/>
              <a:ext cx="3058920" cy="2175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69" name="CustomShape 7"/>
            <p:cNvSpPr/>
            <p:nvPr/>
          </p:nvSpPr>
          <p:spPr>
            <a:xfrm>
              <a:off x="2201400" y="4644000"/>
              <a:ext cx="3061440" cy="217764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70" name="Picture 469"/>
          <p:cNvPicPr/>
          <p:nvPr/>
        </p:nvPicPr>
        <p:blipFill>
          <a:blip r:embed="rId5"/>
          <a:stretch/>
        </p:blipFill>
        <p:spPr>
          <a:xfrm>
            <a:off x="6451560" y="4102200"/>
            <a:ext cx="2620800" cy="2747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2" name="Контейнер за съдържание 3_93"/>
          <p:cNvPicPr/>
          <p:nvPr/>
        </p:nvPicPr>
        <p:blipFill>
          <a:blip r:embed="rId2"/>
          <a:stretch/>
        </p:blipFill>
        <p:spPr>
          <a:xfrm>
            <a:off x="0" y="0"/>
            <a:ext cx="9142200" cy="6876360"/>
          </a:xfrm>
          <a:prstGeom prst="rect">
            <a:avLst/>
          </a:prstGeom>
          <a:ln w="0">
            <a:noFill/>
          </a:ln>
        </p:spPr>
      </p:pic>
      <p:sp>
        <p:nvSpPr>
          <p:cNvPr id="473" name="CustomShape 2"/>
          <p:cNvSpPr/>
          <p:nvPr/>
        </p:nvSpPr>
        <p:spPr>
          <a:xfrm>
            <a:off x="4566240" y="1330200"/>
            <a:ext cx="3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474" name="CustomShape 3"/>
          <p:cNvSpPr/>
          <p:nvPr/>
        </p:nvSpPr>
        <p:spPr>
          <a:xfrm>
            <a:off x="363960" y="1097280"/>
            <a:ext cx="8332920" cy="1411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4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БЛАГОДАРЯ ЗА ВНИМАНИЕТО!!!</a:t>
            </a: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7" name="Контейнер за съдържание 3_4"/>
          <p:cNvPicPr/>
          <p:nvPr/>
        </p:nvPicPr>
        <p:blipFill>
          <a:blip r:embed="rId2"/>
          <a:stretch/>
        </p:blipFill>
        <p:spPr>
          <a:xfrm>
            <a:off x="-108360" y="-2340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78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79" name="CustomShape 3"/>
          <p:cNvSpPr/>
          <p:nvPr/>
        </p:nvSpPr>
        <p:spPr>
          <a:xfrm>
            <a:off x="365760" y="1097280"/>
            <a:ext cx="9131760" cy="182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 LOV33.15148.02 попада в землището на с. Глогово,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община Тетевен,</a:t>
            </a:r>
            <a:r>
              <a:rPr lang="bg-BG" sz="2000" b="1" strike="noStrike" spc="-262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област Ловеч - 42.750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80" name="Group 4"/>
          <p:cNvGrpSpPr/>
          <p:nvPr/>
        </p:nvGrpSpPr>
        <p:grpSpPr>
          <a:xfrm>
            <a:off x="-108360" y="2248200"/>
            <a:ext cx="9256680" cy="4669920"/>
            <a:chOff x="-108360" y="2248200"/>
            <a:chExt cx="9256680" cy="4669920"/>
          </a:xfrm>
        </p:grpSpPr>
        <p:pic>
          <p:nvPicPr>
            <p:cNvPr id="81" name="Picture 102"/>
            <p:cNvPicPr/>
            <p:nvPr/>
          </p:nvPicPr>
          <p:blipFill>
            <a:blip r:embed="rId3"/>
            <a:stretch/>
          </p:blipFill>
          <p:spPr>
            <a:xfrm>
              <a:off x="-105840" y="2249640"/>
              <a:ext cx="9252000" cy="4665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" name="CustomShape 5"/>
            <p:cNvSpPr/>
            <p:nvPr/>
          </p:nvSpPr>
          <p:spPr>
            <a:xfrm>
              <a:off x="-108360" y="2248200"/>
              <a:ext cx="9256680" cy="466992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" name="Контейнер за съдържание 3_5"/>
          <p:cNvPicPr/>
          <p:nvPr/>
        </p:nvPicPr>
        <p:blipFill>
          <a:blip r:embed="rId2"/>
          <a:stretch/>
        </p:blipFill>
        <p:spPr>
          <a:xfrm>
            <a:off x="-113040" y="-8388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86" name="CustomShape 3"/>
          <p:cNvSpPr/>
          <p:nvPr/>
        </p:nvSpPr>
        <p:spPr>
          <a:xfrm>
            <a:off x="685800" y="1097280"/>
            <a:ext cx="8445960" cy="182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Свлачище LOV33.15148.02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457200" indent="-227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 marL="457200" indent="-227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 marL="457200" indent="-227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Направено инженерно – геоложко проучване</a:t>
            </a:r>
            <a:endParaRPr lang="en-US" sz="2000" b="0" strike="noStrike" spc="-1">
              <a:latin typeface="Arial"/>
            </a:endParaRPr>
          </a:p>
          <a:p>
            <a:pPr marL="457200" indent="-227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Изградена геодезическа мрежа – 3 опорни и </a:t>
            </a:r>
            <a:endParaRPr lang="en-US" sz="2000" b="0" strike="noStrike" spc="-1">
              <a:latin typeface="Arial"/>
            </a:endParaRPr>
          </a:p>
          <a:p>
            <a:pPr marL="457200" indent="-227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5 контролни репери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-22320" y="1784880"/>
            <a:ext cx="8997480" cy="182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8" name="Picture 87"/>
          <p:cNvPicPr/>
          <p:nvPr/>
        </p:nvPicPr>
        <p:blipFill>
          <a:blip r:embed="rId3"/>
          <a:stretch/>
        </p:blipFill>
        <p:spPr>
          <a:xfrm rot="5420400">
            <a:off x="5202720" y="3160080"/>
            <a:ext cx="4767840" cy="231732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88"/>
          <p:cNvPicPr/>
          <p:nvPr/>
        </p:nvPicPr>
        <p:blipFill>
          <a:blip r:embed="rId4"/>
          <a:stretch/>
        </p:blipFill>
        <p:spPr>
          <a:xfrm rot="5384400">
            <a:off x="-612000" y="4429440"/>
            <a:ext cx="3166200" cy="153864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89"/>
          <p:cNvPicPr/>
          <p:nvPr/>
        </p:nvPicPr>
        <p:blipFill>
          <a:blip r:embed="rId5"/>
          <a:stretch/>
        </p:blipFill>
        <p:spPr>
          <a:xfrm rot="5374800">
            <a:off x="1056600" y="4429440"/>
            <a:ext cx="3160440" cy="153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2" name="Контейнер за съдържание 3_9"/>
          <p:cNvPicPr/>
          <p:nvPr/>
        </p:nvPicPr>
        <p:blipFill>
          <a:blip r:embed="rId2"/>
          <a:stretch/>
        </p:blipFill>
        <p:spPr>
          <a:xfrm>
            <a:off x="-108360" y="-8604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0" y="1097280"/>
            <a:ext cx="9131760" cy="112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 SLV11.39030-01 попада в урбанизираната територия на гр. Котел, община  Котел, област Сливен - 45.000 дка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95" name="Group 4"/>
          <p:cNvGrpSpPr/>
          <p:nvPr/>
        </p:nvGrpSpPr>
        <p:grpSpPr>
          <a:xfrm>
            <a:off x="-108360" y="2239200"/>
            <a:ext cx="9249840" cy="4617000"/>
            <a:chOff x="-108360" y="2239200"/>
            <a:chExt cx="9249840" cy="4617000"/>
          </a:xfrm>
        </p:grpSpPr>
        <p:pic>
          <p:nvPicPr>
            <p:cNvPr id="96" name="Picture 153"/>
            <p:cNvPicPr/>
            <p:nvPr/>
          </p:nvPicPr>
          <p:blipFill>
            <a:blip r:embed="rId3"/>
            <a:stretch/>
          </p:blipFill>
          <p:spPr>
            <a:xfrm>
              <a:off x="-103680" y="2242440"/>
              <a:ext cx="9240480" cy="4609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" name="CustomShape 5"/>
            <p:cNvSpPr/>
            <p:nvPr/>
          </p:nvSpPr>
          <p:spPr>
            <a:xfrm>
              <a:off x="-108360" y="2239200"/>
              <a:ext cx="9249840" cy="4617000"/>
            </a:xfrm>
            <a:prstGeom prst="rect">
              <a:avLst/>
            </a:prstGeom>
            <a:noFill/>
            <a:ln w="6480">
              <a:solidFill>
                <a:srgbClr val="58585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609480" y="609480"/>
            <a:ext cx="6344640" cy="131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9" name="Контейнер за съдържание 3_10"/>
          <p:cNvPicPr/>
          <p:nvPr/>
        </p:nvPicPr>
        <p:blipFill>
          <a:blip r:embed="rId2"/>
          <a:stretch/>
        </p:blipFill>
        <p:spPr>
          <a:xfrm>
            <a:off x="-72360" y="-86040"/>
            <a:ext cx="9256680" cy="6941520"/>
          </a:xfrm>
          <a:prstGeom prst="rect">
            <a:avLst/>
          </a:prstGeom>
          <a:ln w="0">
            <a:noFill/>
          </a:ln>
        </p:spPr>
      </p:pic>
      <p:sp>
        <p:nvSpPr>
          <p:cNvPr id="100" name="CustomShape 2"/>
          <p:cNvSpPr/>
          <p:nvPr/>
        </p:nvSpPr>
        <p:spPr>
          <a:xfrm>
            <a:off x="264600" y="1330200"/>
            <a:ext cx="860256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just">
              <a:lnSpc>
                <a:spcPct val="150000"/>
              </a:lnSpc>
              <a:spcAft>
                <a:spcPts val="601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-45360" y="1097280"/>
            <a:ext cx="9131760" cy="112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Свлачище SLV11.39030-01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ИЗПЪЛНЕНИ ДЕЙНОСТИ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Геодезическо заснемане и картировка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Изготвена техническа документация за КИС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Направено инженерно – геоложко проучване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геодезическа мрежа – 3 опорни и 7 контролни репери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хидрогеоложка мрежа – 10 пиезометрични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• Изградена мрежа за измерване на деформации в дълбочина - 10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bg-BG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	инклинометрични колони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bg-BG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grpSp>
        <p:nvGrpSpPr>
          <p:cNvPr id="102" name="Group 4"/>
          <p:cNvGrpSpPr/>
          <p:nvPr/>
        </p:nvGrpSpPr>
        <p:grpSpPr>
          <a:xfrm>
            <a:off x="0" y="4572000"/>
            <a:ext cx="5028840" cy="2205720"/>
            <a:chOff x="0" y="4572000"/>
            <a:chExt cx="5028840" cy="2205720"/>
          </a:xfrm>
        </p:grpSpPr>
        <p:pic>
          <p:nvPicPr>
            <p:cNvPr id="103" name="Picture 160"/>
            <p:cNvPicPr/>
            <p:nvPr/>
          </p:nvPicPr>
          <p:blipFill>
            <a:blip r:embed="rId3"/>
            <a:stretch/>
          </p:blipFill>
          <p:spPr>
            <a:xfrm>
              <a:off x="1440" y="4572000"/>
              <a:ext cx="2513160" cy="2205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4" name="CustomShape 5"/>
            <p:cNvSpPr/>
            <p:nvPr/>
          </p:nvSpPr>
          <p:spPr>
            <a:xfrm>
              <a:off x="0" y="4586400"/>
              <a:ext cx="2499480" cy="21747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05" name="Picture 162"/>
            <p:cNvPicPr/>
            <p:nvPr/>
          </p:nvPicPr>
          <p:blipFill>
            <a:blip r:embed="rId4"/>
            <a:stretch/>
          </p:blipFill>
          <p:spPr>
            <a:xfrm>
              <a:off x="2531160" y="4589280"/>
              <a:ext cx="2496600" cy="2170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6" name="CustomShape 6"/>
            <p:cNvSpPr/>
            <p:nvPr/>
          </p:nvSpPr>
          <p:spPr>
            <a:xfrm>
              <a:off x="2529360" y="4586400"/>
              <a:ext cx="2499480" cy="2174760"/>
            </a:xfrm>
            <a:prstGeom prst="rect">
              <a:avLst/>
            </a:prstGeom>
            <a:noFill/>
            <a:ln w="3240">
              <a:solidFill>
                <a:srgbClr val="7E7E7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07" name="Picture 106"/>
          <p:cNvPicPr/>
          <p:nvPr/>
        </p:nvPicPr>
        <p:blipFill>
          <a:blip r:embed="rId5"/>
          <a:stretch/>
        </p:blipFill>
        <p:spPr>
          <a:xfrm>
            <a:off x="6400800" y="3900240"/>
            <a:ext cx="2666160" cy="287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6599</TotalTime>
  <Words>1761</Words>
  <Application>Microsoft Office PowerPoint</Application>
  <PresentationFormat>On-screen Show (4:3)</PresentationFormat>
  <Paragraphs>1269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DejaVu Sans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subject/>
  <dc:creator>Aleksandra Matova</dc:creator>
  <dc:description/>
  <cp:lastModifiedBy>BILYANA ILIEVA VASILEVA-HADZHINIKIFOROVA</cp:lastModifiedBy>
  <cp:revision>551</cp:revision>
  <dcterms:created xsi:type="dcterms:W3CDTF">2015-03-11T14:50:51Z</dcterms:created>
  <dcterms:modified xsi:type="dcterms:W3CDTF">2021-10-05T06:32:43Z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0</vt:i4>
  </property>
  <property fmtid="{D5CDD505-2E9C-101B-9397-08002B2CF9AE}" pid="7" name="PresentationFormat">
    <vt:lpwstr>On-screen Show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67</vt:i4>
  </property>
</Properties>
</file>